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79"/>
  </p:notesMasterIdLst>
  <p:sldIdLst>
    <p:sldId id="308" r:id="rId2"/>
    <p:sldId id="780" r:id="rId3"/>
    <p:sldId id="740" r:id="rId4"/>
    <p:sldId id="745" r:id="rId5"/>
    <p:sldId id="746" r:id="rId6"/>
    <p:sldId id="737" r:id="rId7"/>
    <p:sldId id="788" r:id="rId8"/>
    <p:sldId id="789" r:id="rId9"/>
    <p:sldId id="769" r:id="rId10"/>
    <p:sldId id="768" r:id="rId11"/>
    <p:sldId id="748" r:id="rId12"/>
    <p:sldId id="749" r:id="rId13"/>
    <p:sldId id="750" r:id="rId14"/>
    <p:sldId id="751" r:id="rId15"/>
    <p:sldId id="752" r:id="rId16"/>
    <p:sldId id="753" r:id="rId17"/>
    <p:sldId id="747" r:id="rId18"/>
    <p:sldId id="739" r:id="rId19"/>
    <p:sldId id="759" r:id="rId20"/>
    <p:sldId id="755" r:id="rId21"/>
    <p:sldId id="756" r:id="rId22"/>
    <p:sldId id="757" r:id="rId23"/>
    <p:sldId id="763" r:id="rId24"/>
    <p:sldId id="764" r:id="rId25"/>
    <p:sldId id="766" r:id="rId26"/>
    <p:sldId id="765" r:id="rId27"/>
    <p:sldId id="758" r:id="rId28"/>
    <p:sldId id="760" r:id="rId29"/>
    <p:sldId id="761" r:id="rId30"/>
    <p:sldId id="762" r:id="rId31"/>
    <p:sldId id="754" r:id="rId32"/>
    <p:sldId id="741" r:id="rId33"/>
    <p:sldId id="770" r:id="rId34"/>
    <p:sldId id="771" r:id="rId35"/>
    <p:sldId id="773" r:id="rId36"/>
    <p:sldId id="786" r:id="rId37"/>
    <p:sldId id="774" r:id="rId38"/>
    <p:sldId id="777" r:id="rId39"/>
    <p:sldId id="778" r:id="rId40"/>
    <p:sldId id="779" r:id="rId41"/>
    <p:sldId id="781" r:id="rId42"/>
    <p:sldId id="783" r:id="rId43"/>
    <p:sldId id="784" r:id="rId44"/>
    <p:sldId id="782" r:id="rId45"/>
    <p:sldId id="785" r:id="rId46"/>
    <p:sldId id="787" r:id="rId47"/>
    <p:sldId id="790" r:id="rId48"/>
    <p:sldId id="791" r:id="rId49"/>
    <p:sldId id="792" r:id="rId50"/>
    <p:sldId id="793" r:id="rId51"/>
    <p:sldId id="794" r:id="rId52"/>
    <p:sldId id="795" r:id="rId53"/>
    <p:sldId id="798" r:id="rId54"/>
    <p:sldId id="799" r:id="rId55"/>
    <p:sldId id="796" r:id="rId56"/>
    <p:sldId id="797" r:id="rId57"/>
    <p:sldId id="800" r:id="rId58"/>
    <p:sldId id="801" r:id="rId59"/>
    <p:sldId id="802" r:id="rId60"/>
    <p:sldId id="803" r:id="rId61"/>
    <p:sldId id="804" r:id="rId62"/>
    <p:sldId id="806" r:id="rId63"/>
    <p:sldId id="805" r:id="rId64"/>
    <p:sldId id="807" r:id="rId65"/>
    <p:sldId id="808" r:id="rId66"/>
    <p:sldId id="809" r:id="rId67"/>
    <p:sldId id="810" r:id="rId68"/>
    <p:sldId id="811" r:id="rId69"/>
    <p:sldId id="767" r:id="rId70"/>
    <p:sldId id="742" r:id="rId71"/>
    <p:sldId id="813" r:id="rId72"/>
    <p:sldId id="814" r:id="rId73"/>
    <p:sldId id="812" r:id="rId74"/>
    <p:sldId id="738" r:id="rId75"/>
    <p:sldId id="815" r:id="rId76"/>
    <p:sldId id="743" r:id="rId77"/>
    <p:sldId id="744" r:id="rId7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65B3"/>
    <a:srgbClr val="2A6AB3"/>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6" autoAdjust="0"/>
    <p:restoredTop sz="96019" autoAdjust="0"/>
  </p:normalViewPr>
  <p:slideViewPr>
    <p:cSldViewPr>
      <p:cViewPr varScale="1">
        <p:scale>
          <a:sx n="140" d="100"/>
          <a:sy n="140" d="100"/>
        </p:scale>
        <p:origin x="1576" y="184"/>
      </p:cViewPr>
      <p:guideLst>
        <p:guide orient="horz" pos="2160"/>
        <p:guide pos="2880"/>
      </p:guideLst>
    </p:cSldViewPr>
  </p:slideViewPr>
  <p:outlineViewPr>
    <p:cViewPr>
      <p:scale>
        <a:sx n="33" d="100"/>
        <a:sy n="33" d="100"/>
      </p:scale>
      <p:origin x="0" y="-116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Lst>
  </p:outlineViewPr>
  <p:notesTextViewPr>
    <p:cViewPr>
      <p:scale>
        <a:sx n="100" d="100"/>
        <a:sy n="100" d="100"/>
      </p:scale>
      <p:origin x="0" y="0"/>
    </p:cViewPr>
  </p:notesTextViewPr>
  <p:sorterViewPr>
    <p:cViewPr>
      <p:scale>
        <a:sx n="200" d="100"/>
        <a:sy n="200"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70.xml"/><Relationship Id="rId50" Type="http://schemas.openxmlformats.org/officeDocument/2006/relationships/slide" Target="slides/slide73.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76.xml"/><Relationship Id="rId5" Type="http://schemas.openxmlformats.org/officeDocument/2006/relationships/slide" Target="slides/slide5.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75.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71.xml"/><Relationship Id="rId8" Type="http://schemas.openxmlformats.org/officeDocument/2006/relationships/slide" Target="slides/slide8.xml"/><Relationship Id="rId51" Type="http://schemas.openxmlformats.org/officeDocument/2006/relationships/slide" Target="slides/slide74.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69.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77.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1F178986-AD32-48A4-9489-519676376654}" type="slidenum">
              <a:rPr lang="en-US"/>
              <a:pPr>
                <a:defRPr/>
              </a:pPr>
              <a:t>‹#›</a:t>
            </a:fld>
            <a:endParaRPr lang="en-US"/>
          </a:p>
        </p:txBody>
      </p:sp>
    </p:spTree>
    <p:extLst>
      <p:ext uri="{BB962C8B-B14F-4D97-AF65-F5344CB8AC3E}">
        <p14:creationId xmlns:p14="http://schemas.microsoft.com/office/powerpoint/2010/main" val="22030331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a:t>
            </a:fld>
            <a:endParaRPr lang="en-US"/>
          </a:p>
        </p:txBody>
      </p:sp>
    </p:spTree>
    <p:extLst>
      <p:ext uri="{BB962C8B-B14F-4D97-AF65-F5344CB8AC3E}">
        <p14:creationId xmlns:p14="http://schemas.microsoft.com/office/powerpoint/2010/main" val="1734499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28</a:t>
            </a:fld>
            <a:endParaRPr lang="en-US"/>
          </a:p>
        </p:txBody>
      </p:sp>
    </p:spTree>
    <p:extLst>
      <p:ext uri="{BB962C8B-B14F-4D97-AF65-F5344CB8AC3E}">
        <p14:creationId xmlns:p14="http://schemas.microsoft.com/office/powerpoint/2010/main" val="632437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29</a:t>
            </a:fld>
            <a:endParaRPr lang="en-US"/>
          </a:p>
        </p:txBody>
      </p:sp>
    </p:spTree>
    <p:extLst>
      <p:ext uri="{BB962C8B-B14F-4D97-AF65-F5344CB8AC3E}">
        <p14:creationId xmlns:p14="http://schemas.microsoft.com/office/powerpoint/2010/main" val="273841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30</a:t>
            </a:fld>
            <a:endParaRPr lang="en-US"/>
          </a:p>
        </p:txBody>
      </p:sp>
    </p:spTree>
    <p:extLst>
      <p:ext uri="{BB962C8B-B14F-4D97-AF65-F5344CB8AC3E}">
        <p14:creationId xmlns:p14="http://schemas.microsoft.com/office/powerpoint/2010/main" val="1302299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33</a:t>
            </a:fld>
            <a:endParaRPr lang="en-US"/>
          </a:p>
        </p:txBody>
      </p:sp>
    </p:spTree>
    <p:extLst>
      <p:ext uri="{BB962C8B-B14F-4D97-AF65-F5344CB8AC3E}">
        <p14:creationId xmlns:p14="http://schemas.microsoft.com/office/powerpoint/2010/main" val="346286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34</a:t>
            </a:fld>
            <a:endParaRPr lang="en-US"/>
          </a:p>
        </p:txBody>
      </p:sp>
    </p:spTree>
    <p:extLst>
      <p:ext uri="{BB962C8B-B14F-4D97-AF65-F5344CB8AC3E}">
        <p14:creationId xmlns:p14="http://schemas.microsoft.com/office/powerpoint/2010/main" val="4088714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35</a:t>
            </a:fld>
            <a:endParaRPr lang="en-US"/>
          </a:p>
        </p:txBody>
      </p:sp>
    </p:spTree>
    <p:extLst>
      <p:ext uri="{BB962C8B-B14F-4D97-AF65-F5344CB8AC3E}">
        <p14:creationId xmlns:p14="http://schemas.microsoft.com/office/powerpoint/2010/main" val="4251080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36</a:t>
            </a:fld>
            <a:endParaRPr lang="en-US"/>
          </a:p>
        </p:txBody>
      </p:sp>
    </p:spTree>
    <p:extLst>
      <p:ext uri="{BB962C8B-B14F-4D97-AF65-F5344CB8AC3E}">
        <p14:creationId xmlns:p14="http://schemas.microsoft.com/office/powerpoint/2010/main" val="1103645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37</a:t>
            </a:fld>
            <a:endParaRPr lang="en-US"/>
          </a:p>
        </p:txBody>
      </p:sp>
    </p:spTree>
    <p:extLst>
      <p:ext uri="{BB962C8B-B14F-4D97-AF65-F5344CB8AC3E}">
        <p14:creationId xmlns:p14="http://schemas.microsoft.com/office/powerpoint/2010/main" val="189990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38</a:t>
            </a:fld>
            <a:endParaRPr lang="en-US"/>
          </a:p>
        </p:txBody>
      </p:sp>
    </p:spTree>
    <p:extLst>
      <p:ext uri="{BB962C8B-B14F-4D97-AF65-F5344CB8AC3E}">
        <p14:creationId xmlns:p14="http://schemas.microsoft.com/office/powerpoint/2010/main" val="3577394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39</a:t>
            </a:fld>
            <a:endParaRPr lang="en-US"/>
          </a:p>
        </p:txBody>
      </p:sp>
    </p:spTree>
    <p:extLst>
      <p:ext uri="{BB962C8B-B14F-4D97-AF65-F5344CB8AC3E}">
        <p14:creationId xmlns:p14="http://schemas.microsoft.com/office/powerpoint/2010/main" val="287852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a:t>
            </a:fld>
            <a:endParaRPr lang="en-US"/>
          </a:p>
        </p:txBody>
      </p:sp>
    </p:spTree>
    <p:extLst>
      <p:ext uri="{BB962C8B-B14F-4D97-AF65-F5344CB8AC3E}">
        <p14:creationId xmlns:p14="http://schemas.microsoft.com/office/powerpoint/2010/main" val="2683934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40</a:t>
            </a:fld>
            <a:endParaRPr lang="en-US"/>
          </a:p>
        </p:txBody>
      </p:sp>
    </p:spTree>
    <p:extLst>
      <p:ext uri="{BB962C8B-B14F-4D97-AF65-F5344CB8AC3E}">
        <p14:creationId xmlns:p14="http://schemas.microsoft.com/office/powerpoint/2010/main" val="4282787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41</a:t>
            </a:fld>
            <a:endParaRPr lang="en-US"/>
          </a:p>
        </p:txBody>
      </p:sp>
    </p:spTree>
    <p:extLst>
      <p:ext uri="{BB962C8B-B14F-4D97-AF65-F5344CB8AC3E}">
        <p14:creationId xmlns:p14="http://schemas.microsoft.com/office/powerpoint/2010/main" val="367990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42</a:t>
            </a:fld>
            <a:endParaRPr lang="en-US"/>
          </a:p>
        </p:txBody>
      </p:sp>
    </p:spTree>
    <p:extLst>
      <p:ext uri="{BB962C8B-B14F-4D97-AF65-F5344CB8AC3E}">
        <p14:creationId xmlns:p14="http://schemas.microsoft.com/office/powerpoint/2010/main" val="382969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43</a:t>
            </a:fld>
            <a:endParaRPr lang="en-US"/>
          </a:p>
        </p:txBody>
      </p:sp>
    </p:spTree>
    <p:extLst>
      <p:ext uri="{BB962C8B-B14F-4D97-AF65-F5344CB8AC3E}">
        <p14:creationId xmlns:p14="http://schemas.microsoft.com/office/powerpoint/2010/main" val="1857724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44</a:t>
            </a:fld>
            <a:endParaRPr lang="en-US"/>
          </a:p>
        </p:txBody>
      </p:sp>
    </p:spTree>
    <p:extLst>
      <p:ext uri="{BB962C8B-B14F-4D97-AF65-F5344CB8AC3E}">
        <p14:creationId xmlns:p14="http://schemas.microsoft.com/office/powerpoint/2010/main" val="1166363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approaches are based on polygons</a:t>
            </a:r>
          </a:p>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45</a:t>
            </a:fld>
            <a:endParaRPr lang="en-US"/>
          </a:p>
        </p:txBody>
      </p:sp>
    </p:spTree>
    <p:extLst>
      <p:ext uri="{BB962C8B-B14F-4D97-AF65-F5344CB8AC3E}">
        <p14:creationId xmlns:p14="http://schemas.microsoft.com/office/powerpoint/2010/main" val="3721704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6</a:t>
            </a:fld>
            <a:endParaRPr lang="en-US"/>
          </a:p>
        </p:txBody>
      </p:sp>
    </p:spTree>
    <p:extLst>
      <p:ext uri="{BB962C8B-B14F-4D97-AF65-F5344CB8AC3E}">
        <p14:creationId xmlns:p14="http://schemas.microsoft.com/office/powerpoint/2010/main" val="376263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7</a:t>
            </a:fld>
            <a:endParaRPr lang="en-US"/>
          </a:p>
        </p:txBody>
      </p:sp>
    </p:spTree>
    <p:extLst>
      <p:ext uri="{BB962C8B-B14F-4D97-AF65-F5344CB8AC3E}">
        <p14:creationId xmlns:p14="http://schemas.microsoft.com/office/powerpoint/2010/main" val="151605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8</a:t>
            </a:fld>
            <a:endParaRPr lang="en-US"/>
          </a:p>
        </p:txBody>
      </p:sp>
    </p:spTree>
    <p:extLst>
      <p:ext uri="{BB962C8B-B14F-4D97-AF65-F5344CB8AC3E}">
        <p14:creationId xmlns:p14="http://schemas.microsoft.com/office/powerpoint/2010/main" val="2888340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9</a:t>
            </a:fld>
            <a:endParaRPr lang="en-US"/>
          </a:p>
        </p:txBody>
      </p:sp>
    </p:spTree>
    <p:extLst>
      <p:ext uri="{BB962C8B-B14F-4D97-AF65-F5344CB8AC3E}">
        <p14:creationId xmlns:p14="http://schemas.microsoft.com/office/powerpoint/2010/main" val="288272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10</a:t>
            </a:fld>
            <a:endParaRPr lang="en-US"/>
          </a:p>
        </p:txBody>
      </p:sp>
    </p:spTree>
    <p:extLst>
      <p:ext uri="{BB962C8B-B14F-4D97-AF65-F5344CB8AC3E}">
        <p14:creationId xmlns:p14="http://schemas.microsoft.com/office/powerpoint/2010/main" val="2529871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18</a:t>
            </a:fld>
            <a:endParaRPr lang="en-US"/>
          </a:p>
        </p:txBody>
      </p:sp>
    </p:spTree>
    <p:extLst>
      <p:ext uri="{BB962C8B-B14F-4D97-AF65-F5344CB8AC3E}">
        <p14:creationId xmlns:p14="http://schemas.microsoft.com/office/powerpoint/2010/main" val="355601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understand how to build a good representation, we need to understand how it is used.</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27</a:t>
            </a:fld>
            <a:endParaRPr lang="en-US"/>
          </a:p>
        </p:txBody>
      </p:sp>
    </p:spTree>
    <p:extLst>
      <p:ext uri="{BB962C8B-B14F-4D97-AF65-F5344CB8AC3E}">
        <p14:creationId xmlns:p14="http://schemas.microsoft.com/office/powerpoint/2010/main" val="250309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p:nvPr>
        </p:nvSpPr>
        <p:spPr>
          <a:xfrm>
            <a:off x="152400" y="152400"/>
            <a:ext cx="8839200" cy="864332"/>
          </a:xfrm>
          <a:prstGeom prst="rect">
            <a:avLst/>
          </a:prstGeom>
        </p:spPr>
        <p:txBody>
          <a:bodyPr/>
          <a:lstStyle>
            <a:lvl1pPr>
              <a:defRPr sz="3800" b="0">
                <a:solidFill>
                  <a:schemeClr val="tx1"/>
                </a:solidFill>
                <a:latin typeface="Calibri" panose="020F0502020204030204" pitchFamily="34" charset="0"/>
              </a:defRPr>
            </a:lvl1pPr>
          </a:lstStyle>
          <a:p>
            <a:r>
              <a:rPr lang="en-US" noProof="0" dirty="0"/>
              <a:t>Click to edit Master title style</a:t>
            </a:r>
          </a:p>
        </p:txBody>
      </p:sp>
      <p:sp>
        <p:nvSpPr>
          <p:cNvPr id="6"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6769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900336"/>
          </a:xfrm>
          <a:prstGeom prst="rect">
            <a:avLst/>
          </a:prstGeom>
        </p:spPr>
        <p:txBody>
          <a:bodyPr/>
          <a:lstStyle>
            <a:lvl1pPr>
              <a:defRPr sz="3800" b="0">
                <a:solidFill>
                  <a:schemeClr val="tx1"/>
                </a:solidFill>
                <a:latin typeface="Calibri" panose="020F0502020204030204" pitchFamily="34" charset="0"/>
              </a:defRPr>
            </a:lvl1pPr>
          </a:lstStyle>
          <a:p>
            <a:r>
              <a:rPr lang="en-US" noProof="0" dirty="0"/>
              <a:t>Click to edit Master title style</a:t>
            </a:r>
          </a:p>
        </p:txBody>
      </p:sp>
      <p:sp>
        <p:nvSpPr>
          <p:cNvPr id="3"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Box 6"/>
          <p:cNvSpPr txBox="1">
            <a:spLocks noChangeArrowheads="1"/>
          </p:cNvSpPr>
          <p:nvPr userDrawn="1"/>
        </p:nvSpPr>
        <p:spPr bwMode="auto">
          <a:xfrm>
            <a:off x="155124" y="6541603"/>
            <a:ext cx="41440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r>
              <a:rPr lang="en-US" sz="1400" noProof="0">
                <a:solidFill>
                  <a:srgbClr val="A6A6A6"/>
                </a:solidFill>
                <a:latin typeface="Arial" charset="0"/>
              </a:rPr>
              <a:t>Andreas Ziegler – Robotics and Perception Group</a:t>
            </a:r>
          </a:p>
        </p:txBody>
      </p:sp>
      <p:sp>
        <p:nvSpPr>
          <p:cNvPr id="8" name="TextBox 7"/>
          <p:cNvSpPr txBox="1">
            <a:spLocks noChangeArrowheads="1"/>
          </p:cNvSpPr>
          <p:nvPr userDrawn="1"/>
        </p:nvSpPr>
        <p:spPr bwMode="auto">
          <a:xfrm>
            <a:off x="8596590" y="6552375"/>
            <a:ext cx="402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lgn="r">
              <a:defRPr/>
            </a:pPr>
            <a:fld id="{B4436C2E-F1D9-4FD1-BE07-537DA525322B}" type="slidenum">
              <a:rPr lang="de-CH" sz="1400" smtClean="0">
                <a:solidFill>
                  <a:srgbClr val="A6A6A6"/>
                </a:solidFill>
                <a:latin typeface="Arial" charset="0"/>
              </a:rPr>
              <a:t>‹#›</a:t>
            </a:fld>
            <a:endParaRPr lang="de-CH" sz="1400">
              <a:solidFill>
                <a:srgbClr val="A6A6A6"/>
              </a:solidFill>
              <a:latin typeface="Arial" charset="0"/>
            </a:endParaRPr>
          </a:p>
        </p:txBody>
      </p:sp>
    </p:spTree>
    <p:extLst>
      <p:ext uri="{BB962C8B-B14F-4D97-AF65-F5344CB8AC3E}">
        <p14:creationId xmlns:p14="http://schemas.microsoft.com/office/powerpoint/2010/main" val="4129841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208" r:id="rId1"/>
    <p:sldLayoutId id="2147485206" r:id="rId2"/>
  </p:sldLayoutIdLst>
  <p:txStyles>
    <p:titleStyle>
      <a:lvl1pPr algn="l" rtl="0" eaLnBrk="0" fontAlgn="base" hangingPunct="0">
        <a:lnSpc>
          <a:spcPts val="3800"/>
        </a:lnSpc>
        <a:spcBef>
          <a:spcPct val="0"/>
        </a:spcBef>
        <a:spcAft>
          <a:spcPct val="0"/>
        </a:spcAft>
        <a:defRPr sz="3200" b="1">
          <a:solidFill>
            <a:srgbClr val="2A6AB3"/>
          </a:solidFill>
          <a:latin typeface="+mj-lt"/>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p:titleStyle>
    <p:body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mn-lt"/>
          <a:ea typeface="+mn-ea"/>
          <a:cs typeface="+mn-cs"/>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mn-lt"/>
        </a:defRPr>
      </a:lvl2pPr>
      <a:lvl3pPr marL="1143000" indent="-228600" algn="l" rtl="0" eaLnBrk="0" fontAlgn="base" hangingPunct="0">
        <a:lnSpc>
          <a:spcPts val="2400"/>
        </a:lnSpc>
        <a:spcBef>
          <a:spcPts val="400"/>
        </a:spcBef>
        <a:spcAft>
          <a:spcPct val="0"/>
        </a:spcAft>
        <a:buChar char="-"/>
        <a:defRPr>
          <a:solidFill>
            <a:schemeClr val="tx1"/>
          </a:solidFill>
          <a:latin typeface="+mn-lt"/>
        </a:defRPr>
      </a:lvl3pPr>
      <a:lvl4pPr marL="1600200" indent="-228600" algn="l" rtl="0" eaLnBrk="0" fontAlgn="base" hangingPunct="0">
        <a:lnSpc>
          <a:spcPts val="1800"/>
        </a:lnSpc>
        <a:spcBef>
          <a:spcPts val="400"/>
        </a:spcBef>
        <a:spcAft>
          <a:spcPct val="0"/>
        </a:spcAft>
        <a:buFont typeface="Times" charset="0"/>
        <a:buChar char="•"/>
        <a:defRPr sz="1400">
          <a:solidFill>
            <a:schemeClr val="tx1"/>
          </a:solidFill>
          <a:latin typeface="+mn-lt"/>
        </a:defRPr>
      </a:lvl4pPr>
      <a:lvl5pPr marL="2057400" indent="-228600" algn="l" rtl="0" eaLnBrk="0" fontAlgn="base" hangingPunct="0">
        <a:spcBef>
          <a:spcPct val="20000"/>
        </a:spcBef>
        <a:spcAft>
          <a:spcPct val="0"/>
        </a:spcAft>
        <a:buSzPct val="60000"/>
        <a:buChar char="º"/>
        <a:defRPr>
          <a:solidFill>
            <a:schemeClr val="tx1"/>
          </a:solidFill>
          <a:latin typeface="+mn-lt"/>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null)"/><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null)"/><Relationship Id="rId2" Type="http://schemas.openxmlformats.org/officeDocument/2006/relationships/image" Target="../media/image3.(null)"/><Relationship Id="rId1" Type="http://schemas.openxmlformats.org/officeDocument/2006/relationships/slideLayout" Target="../slideLayouts/slideLayout2.xml"/><Relationship Id="rId4" Type="http://schemas.openxmlformats.org/officeDocument/2006/relationships/image" Target="../media/image5.(null)"/></Relationships>
</file>

<file path=ppt/slides/_rels/slide15.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image" Target="../media/image3.(null)"/><Relationship Id="rId1" Type="http://schemas.openxmlformats.org/officeDocument/2006/relationships/slideLayout" Target="../slideLayouts/slideLayout2.xml"/><Relationship Id="rId4" Type="http://schemas.openxmlformats.org/officeDocument/2006/relationships/image" Target="../media/image6.(nul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null)"/><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nul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nul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nul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14.(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2" Type="http://schemas.openxmlformats.org/officeDocument/2006/relationships/image" Target="../media/image33.(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null)"/><Relationship Id="rId2" Type="http://schemas.openxmlformats.org/officeDocument/2006/relationships/image" Target="../media/image34.(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null)"/><Relationship Id="rId2" Type="http://schemas.openxmlformats.org/officeDocument/2006/relationships/image" Target="../media/image36.(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null)"/><Relationship Id="rId2" Type="http://schemas.openxmlformats.org/officeDocument/2006/relationships/image" Target="../media/image38.(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null)"/><Relationship Id="rId2" Type="http://schemas.openxmlformats.org/officeDocument/2006/relationships/image" Target="../media/image39.(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nul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nul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nul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nul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5" name="Picture 11" descr="http://ase2012.paluno.uni-due.de/wp-content/uploads/2012/05/uzh_ifi_logo_e_pos_align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013"/>
          <a:stretch/>
        </p:blipFill>
        <p:spPr bwMode="auto">
          <a:xfrm>
            <a:off x="6120172" y="116634"/>
            <a:ext cx="2871983" cy="10510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508" y="2096852"/>
            <a:ext cx="91440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3800"/>
              </a:lnSpc>
              <a:spcBef>
                <a:spcPct val="0"/>
              </a:spcBef>
              <a:spcAft>
                <a:spcPct val="0"/>
              </a:spcAft>
              <a:defRPr sz="3800" b="0">
                <a:solidFill>
                  <a:schemeClr val="tx1"/>
                </a:solidFill>
                <a:latin typeface="Gill Sans MT" pitchFamily="34" charset="0"/>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pPr algn="ctr" eaLnBrk="1" hangingPunct="1"/>
            <a:r>
              <a:rPr lang="en-US" sz="4800" kern="0" dirty="0">
                <a:latin typeface="Calibri" panose="020F0502020204030204" pitchFamily="34" charset="0"/>
                <a:cs typeface="Helvetica" pitchFamily="34" charset="0"/>
              </a:rPr>
              <a:t>A drift robust representation for exploration</a:t>
            </a:r>
          </a:p>
          <a:p>
            <a:pPr algn="ctr" eaLnBrk="1" hangingPunct="1"/>
            <a:endParaRPr lang="en-US" sz="2400" kern="0" dirty="0">
              <a:latin typeface="Calibri" panose="020F0502020204030204" pitchFamily="34" charset="0"/>
              <a:cs typeface="Helvetica" pitchFamily="34" charset="0"/>
            </a:endParaRPr>
          </a:p>
          <a:p>
            <a:pPr algn="ctr" eaLnBrk="1" hangingPunct="1"/>
            <a:r>
              <a:rPr lang="en-US" sz="2400" u="sng" kern="0" dirty="0">
                <a:latin typeface="Calibri" panose="020F0502020204030204" pitchFamily="34" charset="0"/>
                <a:cs typeface="Helvetica" pitchFamily="34" charset="0"/>
              </a:rPr>
              <a:t>Andreas Ziegler</a:t>
            </a:r>
            <a:br>
              <a:rPr lang="en-US" sz="2400" kern="0" dirty="0">
                <a:latin typeface="Calibri" panose="020F0502020204030204" pitchFamily="34" charset="0"/>
                <a:cs typeface="Helvetica" pitchFamily="34" charset="0"/>
              </a:rPr>
            </a:br>
            <a:endParaRPr lang="en-US" sz="2400" kern="0" dirty="0">
              <a:latin typeface="Calibri" panose="020F0502020204030204" pitchFamily="34" charset="0"/>
              <a:cs typeface="Helvetica" pitchFamily="34" charset="0"/>
            </a:endParaRPr>
          </a:p>
        </p:txBody>
      </p:sp>
      <p:sp>
        <p:nvSpPr>
          <p:cNvPr id="10" name="Rectangle 2"/>
          <p:cNvSpPr txBox="1">
            <a:spLocks noChangeArrowheads="1"/>
          </p:cNvSpPr>
          <p:nvPr/>
        </p:nvSpPr>
        <p:spPr bwMode="auto">
          <a:xfrm>
            <a:off x="-508" y="4653136"/>
            <a:ext cx="9144000" cy="15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3800"/>
              </a:lnSpc>
              <a:spcBef>
                <a:spcPct val="0"/>
              </a:spcBef>
              <a:spcAft>
                <a:spcPct val="0"/>
              </a:spcAft>
              <a:defRPr sz="3800" b="0">
                <a:solidFill>
                  <a:schemeClr val="tx1"/>
                </a:solidFill>
                <a:latin typeface="Gill Sans MT" pitchFamily="34" charset="0"/>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pPr algn="ctr" eaLnBrk="1" hangingPunct="1">
              <a:lnSpc>
                <a:spcPct val="100000"/>
              </a:lnSpc>
            </a:pPr>
            <a:r>
              <a:rPr lang="en-US" sz="1800" kern="0" dirty="0">
                <a:latin typeface="Calibri" panose="020F0502020204030204" pitchFamily="34" charset="0"/>
                <a:cs typeface="Helvetica" pitchFamily="34" charset="0"/>
              </a:rPr>
              <a:t>Titus </a:t>
            </a:r>
            <a:r>
              <a:rPr lang="en-US" sz="1800" kern="0" dirty="0" err="1">
                <a:latin typeface="Calibri" panose="020F0502020204030204" pitchFamily="34" charset="0"/>
                <a:cs typeface="Helvetica" pitchFamily="34" charset="0"/>
              </a:rPr>
              <a:t>Cieslewski</a:t>
            </a:r>
            <a:r>
              <a:rPr lang="en-US" sz="1800" kern="0">
                <a:latin typeface="Calibri" panose="020F0502020204030204" pitchFamily="34" charset="0"/>
                <a:cs typeface="Helvetica" pitchFamily="34" charset="0"/>
              </a:rPr>
              <a:t>, </a:t>
            </a:r>
            <a:r>
              <a:rPr lang="en-US" sz="1800" kern="0" err="1">
                <a:latin typeface="Calibri" panose="020F0502020204030204" pitchFamily="34" charset="0"/>
                <a:cs typeface="Helvetica" pitchFamily="34" charset="0"/>
              </a:rPr>
              <a:t>Davide</a:t>
            </a:r>
            <a:r>
              <a:rPr lang="en-US" sz="1800" kern="0">
                <a:latin typeface="Calibri" panose="020F0502020204030204" pitchFamily="34" charset="0"/>
                <a:cs typeface="Helvetica" pitchFamily="34" charset="0"/>
              </a:rPr>
              <a:t> Scaramuzza</a:t>
            </a:r>
          </a:p>
          <a:p>
            <a:pPr algn="ctr" eaLnBrk="1" hangingPunct="1">
              <a:lnSpc>
                <a:spcPct val="100000"/>
              </a:lnSpc>
            </a:pPr>
            <a:endParaRPr lang="en-US" sz="1800" kern="0">
              <a:latin typeface="Calibri" panose="020F0502020204030204" pitchFamily="34" charset="0"/>
              <a:cs typeface="Helvetica" pitchFamily="34" charset="0"/>
            </a:endParaRPr>
          </a:p>
          <a:p>
            <a:pPr algn="ctr" eaLnBrk="1" hangingPunct="1">
              <a:lnSpc>
                <a:spcPct val="150000"/>
              </a:lnSpc>
            </a:pPr>
            <a:r>
              <a:rPr lang="en-US" sz="1800" kern="0">
                <a:latin typeface="Calibri" panose="020F0502020204030204" pitchFamily="34" charset="0"/>
                <a:cs typeface="Helvetica" pitchFamily="34" charset="0"/>
              </a:rPr>
              <a:t>Master Thesis</a:t>
            </a:r>
            <a:br>
              <a:rPr lang="en-US" sz="1800" kern="0">
                <a:latin typeface="Calibri" panose="020F0502020204030204" pitchFamily="34" charset="0"/>
                <a:cs typeface="Helvetica" pitchFamily="34" charset="0"/>
              </a:rPr>
            </a:br>
            <a:r>
              <a:rPr lang="en-US" sz="1800" kern="0">
                <a:latin typeface="Calibri" panose="020F0502020204030204" pitchFamily="34" charset="0"/>
                <a:cs typeface="Helvetica" pitchFamily="34" charset="0"/>
              </a:rPr>
              <a:t>Robotics and Perception Group</a:t>
            </a:r>
          </a:p>
          <a:p>
            <a:pPr algn="ctr" eaLnBrk="1" hangingPunct="1">
              <a:lnSpc>
                <a:spcPct val="150000"/>
              </a:lnSpc>
            </a:pPr>
            <a:r>
              <a:rPr lang="en-US" sz="1800" kern="0">
                <a:latin typeface="Calibri" panose="020F0502020204030204" pitchFamily="34" charset="0"/>
                <a:cs typeface="Helvetica" pitchFamily="34" charset="0"/>
              </a:rPr>
              <a:t>Department of Informatics, University of Zurich</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133176"/>
            <a:ext cx="2268252" cy="131536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Most current exploration methods are based on grid-based </a:t>
            </a:r>
            <a:r>
              <a:rPr lang="en-US" dirty="0"/>
              <a:t>representations</a:t>
            </a:r>
            <a:endParaRPr lang="en-US" noProof="0" dirty="0"/>
          </a:p>
          <a:p>
            <a:r>
              <a:rPr lang="en-US" dirty="0"/>
              <a:t>These representations assume a perfect state estimate</a:t>
            </a:r>
            <a:endParaRPr lang="en-US" noProof="0" dirty="0"/>
          </a:p>
          <a:p>
            <a:r>
              <a:rPr lang="en-US" noProof="0" dirty="0"/>
              <a:t>Not realistic for visual(-</a:t>
            </a:r>
            <a:r>
              <a:rPr lang="en-US" noProof="0" dirty="0" err="1"/>
              <a:t>intertial</a:t>
            </a:r>
            <a:r>
              <a:rPr lang="en-US" noProof="0" dirty="0"/>
              <a:t>) </a:t>
            </a:r>
            <a:r>
              <a:rPr lang="en-US" noProof="0" dirty="0" err="1"/>
              <a:t>odometry</a:t>
            </a:r>
            <a:endParaRPr lang="en-US" noProof="0" dirty="0"/>
          </a:p>
        </p:txBody>
      </p:sp>
    </p:spTree>
    <p:extLst>
      <p:ext uri="{BB962C8B-B14F-4D97-AF65-F5344CB8AC3E}">
        <p14:creationId xmlns:p14="http://schemas.microsoft.com/office/powerpoint/2010/main" val="2545621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9" name="Content Placeholder 8">
            <a:extLst>
              <a:ext uri="{FF2B5EF4-FFF2-40B4-BE49-F238E27FC236}">
                <a16:creationId xmlns:a16="http://schemas.microsoft.com/office/drawing/2014/main" id="{2DDED82D-DEB3-3A4E-9E5B-381791739623}"/>
              </a:ext>
            </a:extLst>
          </p:cNvPr>
          <p:cNvSpPr>
            <a:spLocks noGrp="1"/>
          </p:cNvSpPr>
          <p:nvPr>
            <p:ph idx="1"/>
          </p:nvPr>
        </p:nvSpPr>
        <p:spPr/>
        <p:txBody>
          <a:bodyPr/>
          <a:lstStyle/>
          <a:p>
            <a:r>
              <a:rPr lang="en-US"/>
              <a:t>Why is it important to handle drift?</a:t>
            </a:r>
          </a:p>
        </p:txBody>
      </p:sp>
    </p:spTree>
    <p:extLst>
      <p:ext uri="{BB962C8B-B14F-4D97-AF65-F5344CB8AC3E}">
        <p14:creationId xmlns:p14="http://schemas.microsoft.com/office/powerpoint/2010/main" val="149607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698" y="2018106"/>
            <a:ext cx="5436604" cy="3211094"/>
          </a:xfrm>
        </p:spPr>
      </p:pic>
      <p:sp>
        <p:nvSpPr>
          <p:cNvPr id="5" name="TextBox 4">
            <a:extLst>
              <a:ext uri="{FF2B5EF4-FFF2-40B4-BE49-F238E27FC236}">
                <a16:creationId xmlns:a16="http://schemas.microsoft.com/office/drawing/2014/main" id="{125AA916-F9FB-9046-B7FF-B8F7EB3AF9A7}"/>
              </a:ext>
            </a:extLst>
          </p:cNvPr>
          <p:cNvSpPr txBox="1"/>
          <p:nvPr/>
        </p:nvSpPr>
        <p:spPr>
          <a:xfrm>
            <a:off x="2483768" y="1304588"/>
            <a:ext cx="3024336" cy="461665"/>
          </a:xfrm>
          <a:prstGeom prst="rect">
            <a:avLst/>
          </a:prstGeom>
          <a:noFill/>
        </p:spPr>
        <p:txBody>
          <a:bodyPr wrap="square" rtlCol="0">
            <a:spAutoFit/>
          </a:bodyPr>
          <a:lstStyle/>
          <a:p>
            <a:r>
              <a:rPr lang="en-US"/>
              <a:t>Ground truth trajectory</a:t>
            </a:r>
          </a:p>
        </p:txBody>
      </p:sp>
    </p:spTree>
    <p:extLst>
      <p:ext uri="{BB962C8B-B14F-4D97-AF65-F5344CB8AC3E}">
        <p14:creationId xmlns:p14="http://schemas.microsoft.com/office/powerpoint/2010/main" val="171776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348880"/>
            <a:ext cx="3474563" cy="2052228"/>
          </a:xfrm>
        </p:spPr>
      </p:pic>
      <p:pic>
        <p:nvPicPr>
          <p:cNvPr id="5" name="Picture 4">
            <a:extLst>
              <a:ext uri="{FF2B5EF4-FFF2-40B4-BE49-F238E27FC236}">
                <a16:creationId xmlns:a16="http://schemas.microsoft.com/office/drawing/2014/main" id="{4CD0D1EF-6E07-5A43-8016-13498C8D1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84884"/>
            <a:ext cx="4166480" cy="2016224"/>
          </a:xfrm>
          <a:prstGeom prst="rect">
            <a:avLst/>
          </a:prstGeom>
        </p:spPr>
      </p:pic>
      <p:sp>
        <p:nvSpPr>
          <p:cNvPr id="6" name="TextBox 5">
            <a:extLst>
              <a:ext uri="{FF2B5EF4-FFF2-40B4-BE49-F238E27FC236}">
                <a16:creationId xmlns:a16="http://schemas.microsoft.com/office/drawing/2014/main" id="{7FF10EA2-9E62-8E4C-8DF8-4B8179182DDC}"/>
              </a:ext>
            </a:extLst>
          </p:cNvPr>
          <p:cNvSpPr txBox="1"/>
          <p:nvPr/>
        </p:nvSpPr>
        <p:spPr>
          <a:xfrm>
            <a:off x="692657" y="1700808"/>
            <a:ext cx="3024336" cy="461665"/>
          </a:xfrm>
          <a:prstGeom prst="rect">
            <a:avLst/>
          </a:prstGeom>
          <a:noFill/>
        </p:spPr>
        <p:txBody>
          <a:bodyPr wrap="square" rtlCol="0">
            <a:spAutoFit/>
          </a:bodyPr>
          <a:lstStyle/>
          <a:p>
            <a:r>
              <a:rPr lang="en-US"/>
              <a:t>Ground truth trajectory</a:t>
            </a:r>
          </a:p>
        </p:txBody>
      </p:sp>
      <p:sp>
        <p:nvSpPr>
          <p:cNvPr id="7" name="TextBox 6">
            <a:extLst>
              <a:ext uri="{FF2B5EF4-FFF2-40B4-BE49-F238E27FC236}">
                <a16:creationId xmlns:a16="http://schemas.microsoft.com/office/drawing/2014/main" id="{85934672-0EE7-0D4D-9E88-BA016ABB7C42}"/>
              </a:ext>
            </a:extLst>
          </p:cNvPr>
          <p:cNvSpPr txBox="1"/>
          <p:nvPr/>
        </p:nvSpPr>
        <p:spPr>
          <a:xfrm>
            <a:off x="5040052" y="1700807"/>
            <a:ext cx="2844316" cy="461665"/>
          </a:xfrm>
          <a:prstGeom prst="rect">
            <a:avLst/>
          </a:prstGeom>
          <a:noFill/>
        </p:spPr>
        <p:txBody>
          <a:bodyPr wrap="square" rtlCol="0">
            <a:spAutoFit/>
          </a:bodyPr>
          <a:lstStyle/>
          <a:p>
            <a:r>
              <a:rPr lang="en-US"/>
              <a:t>Estimated trajectory</a:t>
            </a:r>
          </a:p>
        </p:txBody>
      </p:sp>
    </p:spTree>
    <p:extLst>
      <p:ext uri="{BB962C8B-B14F-4D97-AF65-F5344CB8AC3E}">
        <p14:creationId xmlns:p14="http://schemas.microsoft.com/office/powerpoint/2010/main" val="2186481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626" y="2239487"/>
            <a:ext cx="2088232" cy="1233401"/>
          </a:xfrm>
        </p:spPr>
      </p:pic>
      <p:pic>
        <p:nvPicPr>
          <p:cNvPr id="5" name="Picture 4">
            <a:extLst>
              <a:ext uri="{FF2B5EF4-FFF2-40B4-BE49-F238E27FC236}">
                <a16:creationId xmlns:a16="http://schemas.microsoft.com/office/drawing/2014/main" id="{4CD0D1EF-6E07-5A43-8016-13498C8D1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003" y="2225064"/>
            <a:ext cx="2484276" cy="1202180"/>
          </a:xfrm>
          <a:prstGeom prst="rect">
            <a:avLst/>
          </a:prstGeom>
        </p:spPr>
      </p:pic>
      <p:sp>
        <p:nvSpPr>
          <p:cNvPr id="6" name="TextBox 5">
            <a:extLst>
              <a:ext uri="{FF2B5EF4-FFF2-40B4-BE49-F238E27FC236}">
                <a16:creationId xmlns:a16="http://schemas.microsoft.com/office/drawing/2014/main" id="{7FF10EA2-9E62-8E4C-8DF8-4B8179182DDC}"/>
              </a:ext>
            </a:extLst>
          </p:cNvPr>
          <p:cNvSpPr txBox="1"/>
          <p:nvPr/>
        </p:nvSpPr>
        <p:spPr>
          <a:xfrm>
            <a:off x="737574" y="1468296"/>
            <a:ext cx="3024336" cy="461665"/>
          </a:xfrm>
          <a:prstGeom prst="rect">
            <a:avLst/>
          </a:prstGeom>
          <a:noFill/>
        </p:spPr>
        <p:txBody>
          <a:bodyPr wrap="square" rtlCol="0">
            <a:spAutoFit/>
          </a:bodyPr>
          <a:lstStyle/>
          <a:p>
            <a:r>
              <a:rPr lang="en-US"/>
              <a:t>Ground truth trajectory</a:t>
            </a:r>
          </a:p>
        </p:txBody>
      </p:sp>
      <p:sp>
        <p:nvSpPr>
          <p:cNvPr id="7" name="TextBox 6">
            <a:extLst>
              <a:ext uri="{FF2B5EF4-FFF2-40B4-BE49-F238E27FC236}">
                <a16:creationId xmlns:a16="http://schemas.microsoft.com/office/drawing/2014/main" id="{85934672-0EE7-0D4D-9E88-BA016ABB7C42}"/>
              </a:ext>
            </a:extLst>
          </p:cNvPr>
          <p:cNvSpPr txBox="1"/>
          <p:nvPr/>
        </p:nvSpPr>
        <p:spPr>
          <a:xfrm>
            <a:off x="5158983" y="1468297"/>
            <a:ext cx="2844316" cy="461665"/>
          </a:xfrm>
          <a:prstGeom prst="rect">
            <a:avLst/>
          </a:prstGeom>
          <a:noFill/>
        </p:spPr>
        <p:txBody>
          <a:bodyPr wrap="square" rtlCol="0">
            <a:spAutoFit/>
          </a:bodyPr>
          <a:lstStyle/>
          <a:p>
            <a:r>
              <a:rPr lang="en-US"/>
              <a:t>Estimated trajectory</a:t>
            </a:r>
          </a:p>
        </p:txBody>
      </p:sp>
      <p:pic>
        <p:nvPicPr>
          <p:cNvPr id="8" name="Picture 7">
            <a:extLst>
              <a:ext uri="{FF2B5EF4-FFF2-40B4-BE49-F238E27FC236}">
                <a16:creationId xmlns:a16="http://schemas.microsoft.com/office/drawing/2014/main" id="{74802E4A-1809-8546-9BC7-394E96F8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022" y="2744924"/>
            <a:ext cx="4564471" cy="2393564"/>
          </a:xfrm>
          <a:prstGeom prst="rect">
            <a:avLst/>
          </a:prstGeom>
          <a:noFill/>
        </p:spPr>
      </p:pic>
      <p:sp>
        <p:nvSpPr>
          <p:cNvPr id="9" name="TextBox 8">
            <a:extLst>
              <a:ext uri="{FF2B5EF4-FFF2-40B4-BE49-F238E27FC236}">
                <a16:creationId xmlns:a16="http://schemas.microsoft.com/office/drawing/2014/main" id="{3F126ED9-F2A2-044E-BE71-FE05F11678A3}"/>
              </a:ext>
            </a:extLst>
          </p:cNvPr>
          <p:cNvSpPr txBox="1"/>
          <p:nvPr/>
        </p:nvSpPr>
        <p:spPr>
          <a:xfrm>
            <a:off x="2457057" y="5301208"/>
            <a:ext cx="4140460" cy="461665"/>
          </a:xfrm>
          <a:prstGeom prst="rect">
            <a:avLst/>
          </a:prstGeom>
          <a:noFill/>
        </p:spPr>
        <p:txBody>
          <a:bodyPr wrap="square" rtlCol="0">
            <a:spAutoFit/>
          </a:bodyPr>
          <a:lstStyle/>
          <a:p>
            <a:r>
              <a:rPr lang="en-US"/>
              <a:t>With a grid based representation</a:t>
            </a:r>
          </a:p>
        </p:txBody>
      </p:sp>
    </p:spTree>
    <p:extLst>
      <p:ext uri="{BB962C8B-B14F-4D97-AF65-F5344CB8AC3E}">
        <p14:creationId xmlns:p14="http://schemas.microsoft.com/office/powerpoint/2010/main" val="176267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pic>
        <p:nvPicPr>
          <p:cNvPr id="4" name="Content Placeholder 3">
            <a:extLst>
              <a:ext uri="{FF2B5EF4-FFF2-40B4-BE49-F238E27FC236}">
                <a16:creationId xmlns:a16="http://schemas.microsoft.com/office/drawing/2014/main" id="{F52E647E-065A-6B4C-ADC8-9366D35EB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626" y="2239487"/>
            <a:ext cx="2088232" cy="1233401"/>
          </a:xfrm>
        </p:spPr>
      </p:pic>
      <p:sp>
        <p:nvSpPr>
          <p:cNvPr id="6" name="TextBox 5">
            <a:extLst>
              <a:ext uri="{FF2B5EF4-FFF2-40B4-BE49-F238E27FC236}">
                <a16:creationId xmlns:a16="http://schemas.microsoft.com/office/drawing/2014/main" id="{7FF10EA2-9E62-8E4C-8DF8-4B8179182DDC}"/>
              </a:ext>
            </a:extLst>
          </p:cNvPr>
          <p:cNvSpPr txBox="1"/>
          <p:nvPr/>
        </p:nvSpPr>
        <p:spPr>
          <a:xfrm>
            <a:off x="737574" y="1468296"/>
            <a:ext cx="3024336" cy="461665"/>
          </a:xfrm>
          <a:prstGeom prst="rect">
            <a:avLst/>
          </a:prstGeom>
          <a:noFill/>
        </p:spPr>
        <p:txBody>
          <a:bodyPr wrap="square" rtlCol="0">
            <a:spAutoFit/>
          </a:bodyPr>
          <a:lstStyle/>
          <a:p>
            <a:r>
              <a:rPr lang="en-US"/>
              <a:t>Ground truth trajectory</a:t>
            </a:r>
          </a:p>
        </p:txBody>
      </p:sp>
      <p:pic>
        <p:nvPicPr>
          <p:cNvPr id="8" name="Picture 7">
            <a:extLst>
              <a:ext uri="{FF2B5EF4-FFF2-40B4-BE49-F238E27FC236}">
                <a16:creationId xmlns:a16="http://schemas.microsoft.com/office/drawing/2014/main" id="{74802E4A-1809-8546-9BC7-394E96F83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108" y="2245678"/>
            <a:ext cx="2340260" cy="1227210"/>
          </a:xfrm>
          <a:prstGeom prst="rect">
            <a:avLst/>
          </a:prstGeom>
          <a:noFill/>
        </p:spPr>
      </p:pic>
      <p:sp>
        <p:nvSpPr>
          <p:cNvPr id="9" name="TextBox 8">
            <a:extLst>
              <a:ext uri="{FF2B5EF4-FFF2-40B4-BE49-F238E27FC236}">
                <a16:creationId xmlns:a16="http://schemas.microsoft.com/office/drawing/2014/main" id="{3F126ED9-F2A2-044E-BE71-FE05F11678A3}"/>
              </a:ext>
            </a:extLst>
          </p:cNvPr>
          <p:cNvSpPr txBox="1"/>
          <p:nvPr/>
        </p:nvSpPr>
        <p:spPr>
          <a:xfrm>
            <a:off x="4557308" y="1468735"/>
            <a:ext cx="4140460" cy="461665"/>
          </a:xfrm>
          <a:prstGeom prst="rect">
            <a:avLst/>
          </a:prstGeom>
          <a:noFill/>
        </p:spPr>
        <p:txBody>
          <a:bodyPr wrap="square" rtlCol="0">
            <a:spAutoFit/>
          </a:bodyPr>
          <a:lstStyle/>
          <a:p>
            <a:r>
              <a:rPr lang="en-US"/>
              <a:t>With a grid based representation</a:t>
            </a:r>
          </a:p>
        </p:txBody>
      </p:sp>
      <p:pic>
        <p:nvPicPr>
          <p:cNvPr id="10" name="Picture 9">
            <a:extLst>
              <a:ext uri="{FF2B5EF4-FFF2-40B4-BE49-F238E27FC236}">
                <a16:creationId xmlns:a16="http://schemas.microsoft.com/office/drawing/2014/main" id="{DFA39710-C6ED-C544-BD13-60F1B0C90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445" y="2456892"/>
            <a:ext cx="4723725" cy="2880320"/>
          </a:xfrm>
          <a:prstGeom prst="rect">
            <a:avLst/>
          </a:prstGeom>
        </p:spPr>
      </p:pic>
      <p:sp>
        <p:nvSpPr>
          <p:cNvPr id="11" name="TextBox 10">
            <a:extLst>
              <a:ext uri="{FF2B5EF4-FFF2-40B4-BE49-F238E27FC236}">
                <a16:creationId xmlns:a16="http://schemas.microsoft.com/office/drawing/2014/main" id="{0EDCD70D-DCC8-B04A-B938-F513B7AA120B}"/>
              </a:ext>
            </a:extLst>
          </p:cNvPr>
          <p:cNvSpPr txBox="1"/>
          <p:nvPr/>
        </p:nvSpPr>
        <p:spPr>
          <a:xfrm>
            <a:off x="3591603" y="5317593"/>
            <a:ext cx="1960793" cy="461665"/>
          </a:xfrm>
          <a:prstGeom prst="rect">
            <a:avLst/>
          </a:prstGeom>
          <a:noFill/>
        </p:spPr>
        <p:txBody>
          <a:bodyPr wrap="none" rtlCol="0">
            <a:spAutoFit/>
          </a:bodyPr>
          <a:lstStyle/>
          <a:p>
            <a:r>
              <a:rPr lang="en-US"/>
              <a:t>What we want</a:t>
            </a:r>
          </a:p>
        </p:txBody>
      </p:sp>
    </p:spTree>
    <p:extLst>
      <p:ext uri="{BB962C8B-B14F-4D97-AF65-F5344CB8AC3E}">
        <p14:creationId xmlns:p14="http://schemas.microsoft.com/office/powerpoint/2010/main" val="400842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D796-3442-0948-B940-2FF7F4715E68}"/>
              </a:ext>
            </a:extLst>
          </p:cNvPr>
          <p:cNvSpPr>
            <a:spLocks noGrp="1"/>
          </p:cNvSpPr>
          <p:nvPr>
            <p:ph type="title"/>
          </p:nvPr>
        </p:nvSpPr>
        <p:spPr/>
        <p:txBody>
          <a:bodyPr/>
          <a:lstStyle/>
          <a:p>
            <a:r>
              <a:rPr lang="en-US"/>
              <a:t>Motivation/Problem Statement</a:t>
            </a:r>
          </a:p>
        </p:txBody>
      </p:sp>
      <p:sp>
        <p:nvSpPr>
          <p:cNvPr id="3" name="Content Placeholder 2">
            <a:extLst>
              <a:ext uri="{FF2B5EF4-FFF2-40B4-BE49-F238E27FC236}">
                <a16:creationId xmlns:a16="http://schemas.microsoft.com/office/drawing/2014/main" id="{D9D979FA-74F2-A243-A2CB-18377987A63F}"/>
              </a:ext>
            </a:extLst>
          </p:cNvPr>
          <p:cNvSpPr>
            <a:spLocks noGrp="1"/>
          </p:cNvSpPr>
          <p:nvPr>
            <p:ph idx="1"/>
          </p:nvPr>
        </p:nvSpPr>
        <p:spPr/>
        <p:txBody>
          <a:bodyPr/>
          <a:lstStyle/>
          <a:p>
            <a:r>
              <a:rPr lang="en-US"/>
              <a:t>What are the advantage of a representation that can handle drift?</a:t>
            </a:r>
          </a:p>
          <a:p>
            <a:pPr lvl="1"/>
            <a:r>
              <a:rPr lang="en-US"/>
              <a:t>Correct representation of the environment with respect to the trajectory</a:t>
            </a:r>
          </a:p>
          <a:p>
            <a:pPr lvl="1"/>
            <a:r>
              <a:rPr lang="en-US"/>
              <a:t>Map does not need to be rebuilt</a:t>
            </a:r>
          </a:p>
        </p:txBody>
      </p:sp>
    </p:spTree>
    <p:extLst>
      <p:ext uri="{BB962C8B-B14F-4D97-AF65-F5344CB8AC3E}">
        <p14:creationId xmlns:p14="http://schemas.microsoft.com/office/powerpoint/2010/main" val="123238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Motivation/Problem Statement</a:t>
            </a:r>
          </a:p>
        </p:txBody>
      </p:sp>
      <p:sp>
        <p:nvSpPr>
          <p:cNvPr id="3" name="Content Placeholder 2"/>
          <p:cNvSpPr>
            <a:spLocks noGrp="1"/>
          </p:cNvSpPr>
          <p:nvPr>
            <p:ph idx="1"/>
          </p:nvPr>
        </p:nvSpPr>
        <p:spPr/>
        <p:txBody>
          <a:bodyPr/>
          <a:lstStyle/>
          <a:p>
            <a:r>
              <a:rPr lang="en-US" noProof="0"/>
              <a:t>Briefly summarize the goal of the project first</a:t>
            </a:r>
          </a:p>
          <a:p>
            <a:r>
              <a:rPr lang="en-US" noProof="0"/>
              <a:t>What problem are you trying to solve?</a:t>
            </a:r>
          </a:p>
          <a:p>
            <a:pPr lvl="1"/>
            <a:r>
              <a:rPr lang="en-US"/>
              <a:t>Illustrate with pictures, diagrams, videos, formulas, …</a:t>
            </a:r>
            <a:endParaRPr lang="en-US" noProof="0"/>
          </a:p>
          <a:p>
            <a:r>
              <a:rPr lang="en-US"/>
              <a:t>Why is it important to solve that problem?</a:t>
            </a:r>
          </a:p>
          <a:p>
            <a:pPr lvl="1"/>
            <a:r>
              <a:rPr lang="de-CH"/>
              <a:t>Is it part of a larger project?</a:t>
            </a:r>
          </a:p>
          <a:p>
            <a:pPr lvl="1"/>
            <a:r>
              <a:rPr lang="de-CH"/>
              <a:t>What impact might it have on the society, industry, and/or economy</a:t>
            </a:r>
          </a:p>
          <a:p>
            <a:r>
              <a:rPr lang="en-US" noProof="0"/>
              <a:t>List the challenges</a:t>
            </a:r>
          </a:p>
        </p:txBody>
      </p:sp>
    </p:spTree>
    <p:extLst>
      <p:ext uri="{BB962C8B-B14F-4D97-AF65-F5344CB8AC3E}">
        <p14:creationId xmlns:p14="http://schemas.microsoft.com/office/powerpoint/2010/main" val="4207883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p:txBody>
      </p:sp>
    </p:spTree>
    <p:extLst>
      <p:ext uri="{BB962C8B-B14F-4D97-AF65-F5344CB8AC3E}">
        <p14:creationId xmlns:p14="http://schemas.microsoft.com/office/powerpoint/2010/main" val="360786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noProof="0"/>
              <a:t>Topological</a:t>
            </a:r>
          </a:p>
          <a:p>
            <a:pPr lvl="1">
              <a:lnSpc>
                <a:spcPct val="100000"/>
              </a:lnSpc>
            </a:pPr>
            <a:r>
              <a:rPr lang="en-US" noProof="0"/>
              <a:t>Hybrid</a:t>
            </a:r>
          </a:p>
        </p:txBody>
      </p:sp>
    </p:spTree>
    <p:extLst>
      <p:ext uri="{BB962C8B-B14F-4D97-AF65-F5344CB8AC3E}">
        <p14:creationId xmlns:p14="http://schemas.microsoft.com/office/powerpoint/2010/main" val="160792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AE9A-4104-CE4C-83B0-F6183038740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48309521-EC0A-C54D-B3CB-A1CFE37CD90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20263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b="1" noProof="0"/>
              <a:t>Metric</a:t>
            </a:r>
          </a:p>
          <a:p>
            <a:pPr lvl="1">
              <a:lnSpc>
                <a:spcPct val="100000"/>
              </a:lnSpc>
            </a:pPr>
            <a:r>
              <a:rPr lang="en-US" noProof="0"/>
              <a:t>Topological</a:t>
            </a:r>
          </a:p>
          <a:p>
            <a:pPr lvl="1">
              <a:lnSpc>
                <a:spcPct val="100000"/>
              </a:lnSpc>
            </a:pPr>
            <a:r>
              <a:rPr lang="en-US" noProof="0"/>
              <a:t>Hybrid</a:t>
            </a:r>
          </a:p>
        </p:txBody>
      </p:sp>
      <p:pic>
        <p:nvPicPr>
          <p:cNvPr id="5" name="Picture 4">
            <a:extLst>
              <a:ext uri="{FF2B5EF4-FFF2-40B4-BE49-F238E27FC236}">
                <a16:creationId xmlns:a16="http://schemas.microsoft.com/office/drawing/2014/main" id="{2303D946-7468-7E43-8EAC-264E1D602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250" y="3184220"/>
            <a:ext cx="6159500" cy="2044700"/>
          </a:xfrm>
          <a:prstGeom prst="rect">
            <a:avLst/>
          </a:prstGeom>
        </p:spPr>
      </p:pic>
      <p:sp>
        <p:nvSpPr>
          <p:cNvPr id="6" name="TextBox 5">
            <a:extLst>
              <a:ext uri="{FF2B5EF4-FFF2-40B4-BE49-F238E27FC236}">
                <a16:creationId xmlns:a16="http://schemas.microsoft.com/office/drawing/2014/main" id="{A472772C-248D-F24A-971F-9E7EE5E47D87}"/>
              </a:ext>
            </a:extLst>
          </p:cNvPr>
          <p:cNvSpPr txBox="1"/>
          <p:nvPr/>
        </p:nvSpPr>
        <p:spPr>
          <a:xfrm>
            <a:off x="1331640" y="5466710"/>
            <a:ext cx="3283271"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Hornung</a:t>
            </a:r>
            <a:r>
              <a:rPr lang="en-US" sz="1600">
                <a:solidFill>
                  <a:schemeClr val="bg2"/>
                </a:solidFill>
              </a:rPr>
              <a:t>, AR 2013]</a:t>
            </a:r>
          </a:p>
        </p:txBody>
      </p:sp>
    </p:spTree>
    <p:extLst>
      <p:ext uri="{BB962C8B-B14F-4D97-AF65-F5344CB8AC3E}">
        <p14:creationId xmlns:p14="http://schemas.microsoft.com/office/powerpoint/2010/main" val="2080694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b="1" noProof="0"/>
              <a:t>Topological</a:t>
            </a:r>
          </a:p>
          <a:p>
            <a:pPr lvl="1">
              <a:lnSpc>
                <a:spcPct val="100000"/>
              </a:lnSpc>
            </a:pPr>
            <a:r>
              <a:rPr lang="en-US" noProof="0"/>
              <a:t>Hybrid</a:t>
            </a:r>
          </a:p>
        </p:txBody>
      </p:sp>
      <p:sp>
        <p:nvSpPr>
          <p:cNvPr id="6" name="TextBox 5">
            <a:extLst>
              <a:ext uri="{FF2B5EF4-FFF2-40B4-BE49-F238E27FC236}">
                <a16:creationId xmlns:a16="http://schemas.microsoft.com/office/drawing/2014/main" id="{A472772C-248D-F24A-971F-9E7EE5E47D87}"/>
              </a:ext>
            </a:extLst>
          </p:cNvPr>
          <p:cNvSpPr txBox="1"/>
          <p:nvPr/>
        </p:nvSpPr>
        <p:spPr>
          <a:xfrm>
            <a:off x="2195736" y="5769260"/>
            <a:ext cx="3610155"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Blöchliger</a:t>
            </a:r>
            <a:r>
              <a:rPr lang="en-US" sz="1600">
                <a:solidFill>
                  <a:schemeClr val="bg2"/>
                </a:solidFill>
              </a:rPr>
              <a:t>, </a:t>
            </a:r>
            <a:r>
              <a:rPr lang="en-US" sz="1600" err="1">
                <a:solidFill>
                  <a:schemeClr val="bg2"/>
                </a:solidFill>
              </a:rPr>
              <a:t>arXiv</a:t>
            </a:r>
            <a:r>
              <a:rPr lang="en-US" sz="1600">
                <a:solidFill>
                  <a:schemeClr val="bg2"/>
                </a:solidFill>
              </a:rPr>
              <a:t> 2017]</a:t>
            </a:r>
          </a:p>
        </p:txBody>
      </p:sp>
      <p:pic>
        <p:nvPicPr>
          <p:cNvPr id="7" name="Picture 6">
            <a:extLst>
              <a:ext uri="{FF2B5EF4-FFF2-40B4-BE49-F238E27FC236}">
                <a16:creationId xmlns:a16="http://schemas.microsoft.com/office/drawing/2014/main" id="{20EB1E96-1476-0A45-970F-5EC7297B0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914" y="3152980"/>
            <a:ext cx="6120172" cy="2679761"/>
          </a:xfrm>
          <a:prstGeom prst="rect">
            <a:avLst/>
          </a:prstGeom>
        </p:spPr>
      </p:pic>
    </p:spTree>
    <p:extLst>
      <p:ext uri="{BB962C8B-B14F-4D97-AF65-F5344CB8AC3E}">
        <p14:creationId xmlns:p14="http://schemas.microsoft.com/office/powerpoint/2010/main" val="1215540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lnSpc>
                <a:spcPct val="100000"/>
              </a:lnSpc>
            </a:pPr>
            <a:r>
              <a:rPr lang="en-US" noProof="0"/>
              <a:t>Metric</a:t>
            </a:r>
          </a:p>
          <a:p>
            <a:pPr lvl="1">
              <a:lnSpc>
                <a:spcPct val="100000"/>
              </a:lnSpc>
            </a:pPr>
            <a:r>
              <a:rPr lang="en-US" noProof="0"/>
              <a:t>Topological</a:t>
            </a:r>
          </a:p>
          <a:p>
            <a:pPr lvl="1">
              <a:lnSpc>
                <a:spcPct val="100000"/>
              </a:lnSpc>
            </a:pPr>
            <a:r>
              <a:rPr lang="en-US" b="1" noProof="0"/>
              <a:t>Hybrid</a:t>
            </a:r>
          </a:p>
        </p:txBody>
      </p:sp>
      <p:sp>
        <p:nvSpPr>
          <p:cNvPr id="6" name="TextBox 5">
            <a:extLst>
              <a:ext uri="{FF2B5EF4-FFF2-40B4-BE49-F238E27FC236}">
                <a16:creationId xmlns:a16="http://schemas.microsoft.com/office/drawing/2014/main" id="{A472772C-248D-F24A-971F-9E7EE5E47D87}"/>
              </a:ext>
            </a:extLst>
          </p:cNvPr>
          <p:cNvSpPr txBox="1"/>
          <p:nvPr/>
        </p:nvSpPr>
        <p:spPr>
          <a:xfrm>
            <a:off x="1583668" y="6006770"/>
            <a:ext cx="3497368" cy="338554"/>
          </a:xfrm>
          <a:prstGeom prst="rect">
            <a:avLst/>
          </a:prstGeom>
          <a:noFill/>
        </p:spPr>
        <p:txBody>
          <a:bodyPr wrap="none" rtlCol="0">
            <a:spAutoFit/>
          </a:bodyPr>
          <a:lstStyle/>
          <a:p>
            <a:r>
              <a:rPr lang="en-US" sz="1600">
                <a:solidFill>
                  <a:schemeClr val="bg2"/>
                </a:solidFill>
              </a:rPr>
              <a:t>Figure courtesy: [Schmuck, IFAC 2016]</a:t>
            </a:r>
          </a:p>
        </p:txBody>
      </p:sp>
      <p:pic>
        <p:nvPicPr>
          <p:cNvPr id="5" name="Picture 4">
            <a:extLst>
              <a:ext uri="{FF2B5EF4-FFF2-40B4-BE49-F238E27FC236}">
                <a16:creationId xmlns:a16="http://schemas.microsoft.com/office/drawing/2014/main" id="{E152637F-D78E-6C46-8FA4-F03E3C43B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306470"/>
            <a:ext cx="5771618" cy="2592288"/>
          </a:xfrm>
          <a:prstGeom prst="rect">
            <a:avLst/>
          </a:prstGeom>
        </p:spPr>
      </p:pic>
    </p:spTree>
    <p:extLst>
      <p:ext uri="{BB962C8B-B14F-4D97-AF65-F5344CB8AC3E}">
        <p14:creationId xmlns:p14="http://schemas.microsoft.com/office/powerpoint/2010/main" val="612732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Limitations: </a:t>
            </a:r>
          </a:p>
          <a:p>
            <a:pPr lvl="2"/>
            <a:r>
              <a:rPr lang="en-US" noProof="0"/>
              <a:t>Noisy state estimates (metric representations)</a:t>
            </a:r>
          </a:p>
        </p:txBody>
      </p:sp>
      <p:pic>
        <p:nvPicPr>
          <p:cNvPr id="7" name="Content Placeholder 3">
            <a:extLst>
              <a:ext uri="{FF2B5EF4-FFF2-40B4-BE49-F238E27FC236}">
                <a16:creationId xmlns:a16="http://schemas.microsoft.com/office/drawing/2014/main" id="{AC98CC01-8466-864F-B336-F86BB4335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25" y="3234269"/>
            <a:ext cx="2707025" cy="1598887"/>
          </a:xfrm>
          <a:prstGeom prst="rect">
            <a:avLst/>
          </a:prstGeom>
        </p:spPr>
      </p:pic>
      <p:sp>
        <p:nvSpPr>
          <p:cNvPr id="8" name="TextBox 7">
            <a:extLst>
              <a:ext uri="{FF2B5EF4-FFF2-40B4-BE49-F238E27FC236}">
                <a16:creationId xmlns:a16="http://schemas.microsoft.com/office/drawing/2014/main" id="{AEFB7EB5-4D78-5B45-9709-21B9EA2B3C03}"/>
              </a:ext>
            </a:extLst>
          </p:cNvPr>
          <p:cNvSpPr txBox="1"/>
          <p:nvPr/>
        </p:nvSpPr>
        <p:spPr>
          <a:xfrm>
            <a:off x="1088613" y="5039888"/>
            <a:ext cx="2322258" cy="369332"/>
          </a:xfrm>
          <a:prstGeom prst="rect">
            <a:avLst/>
          </a:prstGeom>
          <a:noFill/>
        </p:spPr>
        <p:txBody>
          <a:bodyPr wrap="square" rtlCol="0">
            <a:spAutoFit/>
          </a:bodyPr>
          <a:lstStyle/>
          <a:p>
            <a:r>
              <a:rPr lang="en-US" sz="1800"/>
              <a:t>Ground truth trajectory</a:t>
            </a:r>
          </a:p>
        </p:txBody>
      </p:sp>
      <p:pic>
        <p:nvPicPr>
          <p:cNvPr id="9" name="Picture 8">
            <a:extLst>
              <a:ext uri="{FF2B5EF4-FFF2-40B4-BE49-F238E27FC236}">
                <a16:creationId xmlns:a16="http://schemas.microsoft.com/office/drawing/2014/main" id="{64295713-9F03-AC44-88CF-7C9A70893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060" y="3234268"/>
            <a:ext cx="3049039" cy="1598887"/>
          </a:xfrm>
          <a:prstGeom prst="rect">
            <a:avLst/>
          </a:prstGeom>
          <a:noFill/>
        </p:spPr>
      </p:pic>
      <p:sp>
        <p:nvSpPr>
          <p:cNvPr id="10" name="TextBox 9">
            <a:extLst>
              <a:ext uri="{FF2B5EF4-FFF2-40B4-BE49-F238E27FC236}">
                <a16:creationId xmlns:a16="http://schemas.microsoft.com/office/drawing/2014/main" id="{5489C698-E468-8F47-AF73-7321742496E5}"/>
              </a:ext>
            </a:extLst>
          </p:cNvPr>
          <p:cNvSpPr txBox="1"/>
          <p:nvPr/>
        </p:nvSpPr>
        <p:spPr>
          <a:xfrm>
            <a:off x="5112060" y="5039888"/>
            <a:ext cx="3240360" cy="369332"/>
          </a:xfrm>
          <a:prstGeom prst="rect">
            <a:avLst/>
          </a:prstGeom>
          <a:noFill/>
        </p:spPr>
        <p:txBody>
          <a:bodyPr wrap="square" rtlCol="0">
            <a:spAutoFit/>
          </a:bodyPr>
          <a:lstStyle/>
          <a:p>
            <a:r>
              <a:rPr lang="en-US" sz="1800" dirty="0"/>
              <a:t>With a grid metric representation</a:t>
            </a:r>
          </a:p>
        </p:txBody>
      </p:sp>
    </p:spTree>
    <p:extLst>
      <p:ext uri="{BB962C8B-B14F-4D97-AF65-F5344CB8AC3E}">
        <p14:creationId xmlns:p14="http://schemas.microsoft.com/office/powerpoint/2010/main" val="1167391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Limitations: </a:t>
            </a:r>
          </a:p>
          <a:p>
            <a:pPr lvl="2"/>
            <a:r>
              <a:rPr lang="en-US" noProof="0"/>
              <a:t>Noisy state estimates (metric representations)</a:t>
            </a:r>
          </a:p>
          <a:p>
            <a:pPr lvl="2"/>
            <a:r>
              <a:rPr lang="en-US"/>
              <a:t>Not enough details for exploration (topological representations)</a:t>
            </a:r>
          </a:p>
        </p:txBody>
      </p:sp>
    </p:spTree>
    <p:extLst>
      <p:ext uri="{BB962C8B-B14F-4D97-AF65-F5344CB8AC3E}">
        <p14:creationId xmlns:p14="http://schemas.microsoft.com/office/powerpoint/2010/main" val="363373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dirty="0"/>
              <a:t>Map representations:</a:t>
            </a:r>
          </a:p>
          <a:p>
            <a:pPr lvl="1"/>
            <a:r>
              <a:rPr lang="en-US" dirty="0"/>
              <a:t>Limitations: </a:t>
            </a:r>
          </a:p>
          <a:p>
            <a:pPr lvl="2"/>
            <a:r>
              <a:rPr lang="en-US" noProof="0" dirty="0"/>
              <a:t>Noisy state estimates (metric representations)</a:t>
            </a:r>
          </a:p>
          <a:p>
            <a:pPr lvl="2"/>
            <a:r>
              <a:rPr lang="en-US" dirty="0"/>
              <a:t>Not enough details for exploration (topological representations)</a:t>
            </a:r>
          </a:p>
          <a:p>
            <a:pPr lvl="2"/>
            <a:r>
              <a:rPr lang="en-US" dirty="0"/>
              <a:t>Needs to rebuilding sub maps in case of a deformation (hybrid representations)</a:t>
            </a:r>
          </a:p>
        </p:txBody>
      </p:sp>
    </p:spTree>
    <p:extLst>
      <p:ext uri="{BB962C8B-B14F-4D97-AF65-F5344CB8AC3E}">
        <p14:creationId xmlns:p14="http://schemas.microsoft.com/office/powerpoint/2010/main" val="1609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noProof="0"/>
              <a:t>Map representations:</a:t>
            </a:r>
          </a:p>
          <a:p>
            <a:pPr lvl="1"/>
            <a:r>
              <a:rPr lang="en-US"/>
              <a:t>Conclusion: </a:t>
            </a:r>
          </a:p>
          <a:p>
            <a:pPr lvl="2"/>
            <a:r>
              <a:rPr lang="en-US"/>
              <a:t>We want a representation that can handle a pose graph exhibiting drift</a:t>
            </a:r>
          </a:p>
        </p:txBody>
      </p:sp>
      <p:pic>
        <p:nvPicPr>
          <p:cNvPr id="4" name="Content Placeholder 3">
            <a:extLst>
              <a:ext uri="{FF2B5EF4-FFF2-40B4-BE49-F238E27FC236}">
                <a16:creationId xmlns:a16="http://schemas.microsoft.com/office/drawing/2014/main" id="{1C995192-1CE6-F244-BECB-3291CF9D8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031623"/>
            <a:ext cx="3148596" cy="1859698"/>
          </a:xfrm>
          <a:prstGeom prst="rect">
            <a:avLst/>
          </a:prstGeom>
        </p:spPr>
      </p:pic>
      <p:sp>
        <p:nvSpPr>
          <p:cNvPr id="5" name="TextBox 4">
            <a:extLst>
              <a:ext uri="{FF2B5EF4-FFF2-40B4-BE49-F238E27FC236}">
                <a16:creationId xmlns:a16="http://schemas.microsoft.com/office/drawing/2014/main" id="{F6AF3C63-921B-CB4E-9416-D74CF3BEDDB4}"/>
              </a:ext>
            </a:extLst>
          </p:cNvPr>
          <p:cNvSpPr txBox="1"/>
          <p:nvPr/>
        </p:nvSpPr>
        <p:spPr>
          <a:xfrm>
            <a:off x="971600" y="4999333"/>
            <a:ext cx="2304256" cy="369332"/>
          </a:xfrm>
          <a:prstGeom prst="rect">
            <a:avLst/>
          </a:prstGeom>
          <a:noFill/>
        </p:spPr>
        <p:txBody>
          <a:bodyPr wrap="square" rtlCol="0">
            <a:spAutoFit/>
          </a:bodyPr>
          <a:lstStyle/>
          <a:p>
            <a:r>
              <a:rPr lang="en-US" sz="1800"/>
              <a:t>Ground truth trajectory</a:t>
            </a:r>
          </a:p>
        </p:txBody>
      </p:sp>
      <p:pic>
        <p:nvPicPr>
          <p:cNvPr id="6" name="Picture 5">
            <a:extLst>
              <a:ext uri="{FF2B5EF4-FFF2-40B4-BE49-F238E27FC236}">
                <a16:creationId xmlns:a16="http://schemas.microsoft.com/office/drawing/2014/main" id="{E5607E79-EBEB-964C-B9FD-587CA5907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35" y="3031623"/>
            <a:ext cx="3049903" cy="1859697"/>
          </a:xfrm>
          <a:prstGeom prst="rect">
            <a:avLst/>
          </a:prstGeom>
        </p:spPr>
      </p:pic>
      <p:sp>
        <p:nvSpPr>
          <p:cNvPr id="7" name="TextBox 6">
            <a:extLst>
              <a:ext uri="{FF2B5EF4-FFF2-40B4-BE49-F238E27FC236}">
                <a16:creationId xmlns:a16="http://schemas.microsoft.com/office/drawing/2014/main" id="{B64BD965-3E19-2849-8D95-11F627D1CD53}"/>
              </a:ext>
            </a:extLst>
          </p:cNvPr>
          <p:cNvSpPr txBox="1"/>
          <p:nvPr/>
        </p:nvSpPr>
        <p:spPr>
          <a:xfrm>
            <a:off x="5306835" y="5003884"/>
            <a:ext cx="1518364" cy="369332"/>
          </a:xfrm>
          <a:prstGeom prst="rect">
            <a:avLst/>
          </a:prstGeom>
          <a:noFill/>
        </p:spPr>
        <p:txBody>
          <a:bodyPr wrap="none" rtlCol="0">
            <a:spAutoFit/>
          </a:bodyPr>
          <a:lstStyle/>
          <a:p>
            <a:r>
              <a:rPr lang="en-US" sz="1800"/>
              <a:t>What we want</a:t>
            </a:r>
          </a:p>
        </p:txBody>
      </p:sp>
    </p:spTree>
    <p:extLst>
      <p:ext uri="{BB962C8B-B14F-4D97-AF65-F5344CB8AC3E}">
        <p14:creationId xmlns:p14="http://schemas.microsoft.com/office/powerpoint/2010/main" val="72001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p:txBody>
      </p:sp>
    </p:spTree>
    <p:extLst>
      <p:ext uri="{BB962C8B-B14F-4D97-AF65-F5344CB8AC3E}">
        <p14:creationId xmlns:p14="http://schemas.microsoft.com/office/powerpoint/2010/main" val="3800632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a:t>Next-best-view (NBV) planner</a:t>
            </a:r>
            <a:endParaRPr lang="en-US" noProof="0"/>
          </a:p>
          <a:p>
            <a:pPr lvl="1">
              <a:lnSpc>
                <a:spcPct val="100000"/>
              </a:lnSpc>
            </a:pPr>
            <a:r>
              <a:rPr lang="en-US"/>
              <a:t>Frontier-based exploration planner</a:t>
            </a:r>
            <a:endParaRPr lang="en-US" noProof="0"/>
          </a:p>
        </p:txBody>
      </p:sp>
    </p:spTree>
    <p:extLst>
      <p:ext uri="{BB962C8B-B14F-4D97-AF65-F5344CB8AC3E}">
        <p14:creationId xmlns:p14="http://schemas.microsoft.com/office/powerpoint/2010/main" val="290104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b="1"/>
              <a:t>Next-best-view (NBV) planner</a:t>
            </a:r>
            <a:endParaRPr lang="en-US" b="1" noProof="0"/>
          </a:p>
          <a:p>
            <a:pPr lvl="1">
              <a:lnSpc>
                <a:spcPct val="100000"/>
              </a:lnSpc>
            </a:pPr>
            <a:r>
              <a:rPr lang="en-US"/>
              <a:t>Frontier-based exploration planner</a:t>
            </a:r>
            <a:endParaRPr lang="en-US" noProof="0"/>
          </a:p>
        </p:txBody>
      </p:sp>
      <p:pic>
        <p:nvPicPr>
          <p:cNvPr id="5" name="Picture 4">
            <a:extLst>
              <a:ext uri="{FF2B5EF4-FFF2-40B4-BE49-F238E27FC236}">
                <a16:creationId xmlns:a16="http://schemas.microsoft.com/office/drawing/2014/main" id="{746B7465-3196-A849-BC1B-7C3907AF2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862" y="2708920"/>
            <a:ext cx="4770276" cy="3407949"/>
          </a:xfrm>
          <a:prstGeom prst="rect">
            <a:avLst/>
          </a:prstGeom>
        </p:spPr>
      </p:pic>
      <p:sp>
        <p:nvSpPr>
          <p:cNvPr id="6" name="TextBox 5">
            <a:extLst>
              <a:ext uri="{FF2B5EF4-FFF2-40B4-BE49-F238E27FC236}">
                <a16:creationId xmlns:a16="http://schemas.microsoft.com/office/drawing/2014/main" id="{598B5450-9696-F548-9F17-A973B7A8C09E}"/>
              </a:ext>
            </a:extLst>
          </p:cNvPr>
          <p:cNvSpPr txBox="1"/>
          <p:nvPr/>
        </p:nvSpPr>
        <p:spPr>
          <a:xfrm>
            <a:off x="2159732" y="6165304"/>
            <a:ext cx="3799438"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Papachristos</a:t>
            </a:r>
            <a:r>
              <a:rPr lang="en-US" sz="1600">
                <a:solidFill>
                  <a:schemeClr val="bg2"/>
                </a:solidFill>
              </a:rPr>
              <a:t>, ICRA 2017]</a:t>
            </a:r>
          </a:p>
        </p:txBody>
      </p:sp>
    </p:spTree>
    <p:extLst>
      <p:ext uri="{BB962C8B-B14F-4D97-AF65-F5344CB8AC3E}">
        <p14:creationId xmlns:p14="http://schemas.microsoft.com/office/powerpoint/2010/main" val="1239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24644"/>
            <a:ext cx="8712968" cy="5940088"/>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How to give a good presentation:</a:t>
            </a:r>
            <a:br>
              <a:rPr lang="en-US">
                <a:latin typeface="Calibri" panose="020F0502020204030204" pitchFamily="34" charset="0"/>
              </a:rPr>
            </a:b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Tell a story! </a:t>
            </a:r>
          </a:p>
          <a:p>
            <a:pPr marL="800100" lvl="1" indent="-342900">
              <a:spcAft>
                <a:spcPts val="600"/>
              </a:spcAft>
              <a:buFont typeface="Arial" pitchFamily="34" charset="0"/>
              <a:buChar char="•"/>
            </a:pPr>
            <a:r>
              <a:rPr lang="en-US" sz="2000">
                <a:latin typeface="Calibri" panose="020F0502020204030204" pitchFamily="34" charset="0"/>
              </a:rPr>
              <a:t>Motivate the project and define your goal</a:t>
            </a:r>
          </a:p>
          <a:p>
            <a:pPr marL="800100" lvl="1" indent="-342900">
              <a:spcAft>
                <a:spcPts val="600"/>
              </a:spcAft>
              <a:buFont typeface="Arial" pitchFamily="34" charset="0"/>
              <a:buChar char="•"/>
            </a:pPr>
            <a:r>
              <a:rPr lang="en-US" sz="2000">
                <a:latin typeface="Calibri" panose="020F0502020204030204" pitchFamily="34" charset="0"/>
              </a:rPr>
              <a:t>Explain how others approached this (or a similar) problem</a:t>
            </a:r>
          </a:p>
          <a:p>
            <a:pPr marL="800100" lvl="1" indent="-342900">
              <a:spcAft>
                <a:spcPts val="600"/>
              </a:spcAft>
              <a:buFont typeface="Arial" pitchFamily="34" charset="0"/>
              <a:buChar char="•"/>
            </a:pPr>
            <a:r>
              <a:rPr lang="en-US" sz="2000">
                <a:latin typeface="Calibri" panose="020F0502020204030204" pitchFamily="34" charset="0"/>
              </a:rPr>
              <a:t>Detail how you approached the problem</a:t>
            </a:r>
          </a:p>
          <a:p>
            <a:pPr marL="800100" lvl="1" indent="-342900">
              <a:spcAft>
                <a:spcPts val="600"/>
              </a:spcAft>
              <a:buFont typeface="Arial" pitchFamily="34" charset="0"/>
              <a:buChar char="•"/>
            </a:pPr>
            <a:r>
              <a:rPr lang="en-US" sz="2000">
                <a:latin typeface="Calibri" panose="020F0502020204030204" pitchFamily="34" charset="0"/>
              </a:rPr>
              <a:t>Describe your experiments and their outcome</a:t>
            </a:r>
          </a:p>
          <a:p>
            <a:pPr marL="800100" lvl="1" indent="-342900">
              <a:spcAft>
                <a:spcPts val="600"/>
              </a:spcAft>
              <a:buFont typeface="Arial" pitchFamily="34" charset="0"/>
              <a:buChar char="•"/>
            </a:pPr>
            <a:r>
              <a:rPr lang="en-US" sz="2000">
                <a:latin typeface="Calibri" panose="020F0502020204030204" pitchFamily="34" charset="0"/>
              </a:rPr>
              <a:t>Close the loop with a discussion and an outlook</a:t>
            </a:r>
          </a:p>
          <a:p>
            <a:pPr marL="800100" lvl="1" indent="-342900">
              <a:spcAft>
                <a:spcPts val="600"/>
              </a:spcAft>
              <a:buFont typeface="Arial" pitchFamily="34" charset="0"/>
              <a:buChar char="•"/>
            </a:pPr>
            <a:r>
              <a:rPr lang="en-US" sz="2000" b="1">
                <a:latin typeface="Calibri" panose="020F0502020204030204" pitchFamily="34" charset="0"/>
              </a:rPr>
              <a:t>Discuss your idea with your supervisor </a:t>
            </a:r>
            <a:r>
              <a:rPr lang="en-US" sz="2000" b="1" i="1" u="sng">
                <a:latin typeface="Calibri" panose="020F0502020204030204" pitchFamily="34" charset="0"/>
              </a:rPr>
              <a:t>before</a:t>
            </a:r>
            <a:r>
              <a:rPr lang="en-US" sz="2000" b="1">
                <a:latin typeface="Calibri" panose="020F0502020204030204" pitchFamily="34" charset="0"/>
              </a:rPr>
              <a:t> you create the slides</a:t>
            </a:r>
          </a:p>
          <a:p>
            <a:pPr marL="342900" indent="-342900">
              <a:spcAft>
                <a:spcPts val="600"/>
              </a:spcAft>
              <a:buFont typeface="Arial" pitchFamily="34" charset="0"/>
              <a:buChar char="•"/>
            </a:pPr>
            <a:r>
              <a:rPr lang="en-US">
                <a:latin typeface="Calibri" panose="020F0502020204030204" pitchFamily="34" charset="0"/>
              </a:rPr>
              <a:t>Limit yourself to relevant content!</a:t>
            </a:r>
          </a:p>
          <a:p>
            <a:pPr marL="800100" lvl="1" indent="-342900">
              <a:spcAft>
                <a:spcPts val="600"/>
              </a:spcAft>
              <a:buFont typeface="Arial" pitchFamily="34" charset="0"/>
              <a:buChar char="•"/>
            </a:pPr>
            <a:r>
              <a:rPr lang="en-US" sz="2000">
                <a:latin typeface="Calibri" panose="020F0502020204030204" pitchFamily="34" charset="0"/>
              </a:rPr>
              <a:t>Omit details unless they are necessary</a:t>
            </a:r>
          </a:p>
          <a:p>
            <a:pPr marL="800100" lvl="1" indent="-342900">
              <a:spcAft>
                <a:spcPts val="600"/>
              </a:spcAft>
              <a:buFont typeface="Arial" pitchFamily="34" charset="0"/>
              <a:buChar char="•"/>
            </a:pPr>
            <a:r>
              <a:rPr lang="en-US" sz="2000">
                <a:latin typeface="Calibri" panose="020F0502020204030204" pitchFamily="34" charset="0"/>
              </a:rPr>
              <a:t>However: be prepared the explain details in the Q&amp;A session right after the presentation (e.g., have backup slides)</a:t>
            </a:r>
          </a:p>
          <a:p>
            <a:pPr marL="342900" indent="-342900">
              <a:spcAft>
                <a:spcPts val="600"/>
              </a:spcAft>
              <a:buFont typeface="Arial" pitchFamily="34" charset="0"/>
              <a:buChar char="•"/>
            </a:pPr>
            <a:r>
              <a:rPr lang="en-US">
                <a:latin typeface="Calibri" panose="020F0502020204030204" pitchFamily="34" charset="0"/>
              </a:rPr>
              <a:t>Practice! Practice! Practice! </a:t>
            </a:r>
          </a:p>
          <a:p>
            <a:pPr marL="800100" lvl="1" indent="-342900">
              <a:spcAft>
                <a:spcPts val="600"/>
              </a:spcAft>
              <a:buFont typeface="Arial" pitchFamily="34" charset="0"/>
              <a:buChar char="•"/>
            </a:pPr>
            <a:r>
              <a:rPr lang="en-US" sz="2000">
                <a:latin typeface="Calibri" panose="020F0502020204030204" pitchFamily="34" charset="0"/>
              </a:rPr>
              <a:t>Present to your supervisors a few days before the actual presentation</a:t>
            </a:r>
          </a:p>
        </p:txBody>
      </p:sp>
    </p:spTree>
    <p:extLst>
      <p:ext uri="{BB962C8B-B14F-4D97-AF65-F5344CB8AC3E}">
        <p14:creationId xmlns:p14="http://schemas.microsoft.com/office/powerpoint/2010/main" val="241073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a:t>
            </a:r>
          </a:p>
        </p:txBody>
      </p:sp>
      <p:sp>
        <p:nvSpPr>
          <p:cNvPr id="3" name="Content Placeholder 2"/>
          <p:cNvSpPr>
            <a:spLocks noGrp="1"/>
          </p:cNvSpPr>
          <p:nvPr>
            <p:ph idx="1"/>
          </p:nvPr>
        </p:nvSpPr>
        <p:spPr/>
        <p:txBody>
          <a:bodyPr/>
          <a:lstStyle/>
          <a:p>
            <a:pPr>
              <a:lnSpc>
                <a:spcPct val="100000"/>
              </a:lnSpc>
            </a:pPr>
            <a:r>
              <a:rPr lang="en-US"/>
              <a:t>Path planning for exploration</a:t>
            </a:r>
            <a:r>
              <a:rPr lang="en-US" noProof="0"/>
              <a:t>:</a:t>
            </a:r>
          </a:p>
          <a:p>
            <a:pPr lvl="1">
              <a:lnSpc>
                <a:spcPct val="100000"/>
              </a:lnSpc>
            </a:pPr>
            <a:r>
              <a:rPr lang="en-US"/>
              <a:t>Next-best-view (NBV) planner</a:t>
            </a:r>
            <a:endParaRPr lang="en-US" noProof="0"/>
          </a:p>
          <a:p>
            <a:pPr lvl="1">
              <a:lnSpc>
                <a:spcPct val="100000"/>
              </a:lnSpc>
            </a:pPr>
            <a:r>
              <a:rPr lang="en-US" b="1"/>
              <a:t>Frontier-based exploration planner</a:t>
            </a:r>
            <a:endParaRPr lang="en-US" b="1" noProof="0"/>
          </a:p>
        </p:txBody>
      </p:sp>
      <p:sp>
        <p:nvSpPr>
          <p:cNvPr id="6" name="TextBox 5">
            <a:extLst>
              <a:ext uri="{FF2B5EF4-FFF2-40B4-BE49-F238E27FC236}">
                <a16:creationId xmlns:a16="http://schemas.microsoft.com/office/drawing/2014/main" id="{598B5450-9696-F548-9F17-A973B7A8C09E}"/>
              </a:ext>
            </a:extLst>
          </p:cNvPr>
          <p:cNvSpPr txBox="1"/>
          <p:nvPr/>
        </p:nvSpPr>
        <p:spPr>
          <a:xfrm>
            <a:off x="2159732" y="5805264"/>
            <a:ext cx="3650358" cy="338554"/>
          </a:xfrm>
          <a:prstGeom prst="rect">
            <a:avLst/>
          </a:prstGeom>
          <a:noFill/>
        </p:spPr>
        <p:txBody>
          <a:bodyPr wrap="none" rtlCol="0">
            <a:spAutoFit/>
          </a:bodyPr>
          <a:lstStyle/>
          <a:p>
            <a:r>
              <a:rPr lang="en-US" sz="1600">
                <a:solidFill>
                  <a:schemeClr val="bg2"/>
                </a:solidFill>
              </a:rPr>
              <a:t>Figure courtesy: [</a:t>
            </a:r>
            <a:r>
              <a:rPr lang="en-US" sz="1600" err="1">
                <a:solidFill>
                  <a:schemeClr val="bg2"/>
                </a:solidFill>
              </a:rPr>
              <a:t>Cieslewski</a:t>
            </a:r>
            <a:r>
              <a:rPr lang="en-US" sz="1600">
                <a:solidFill>
                  <a:schemeClr val="bg2"/>
                </a:solidFill>
              </a:rPr>
              <a:t>, IROS 2017]</a:t>
            </a:r>
          </a:p>
        </p:txBody>
      </p:sp>
      <p:pic>
        <p:nvPicPr>
          <p:cNvPr id="7" name="Picture 6">
            <a:extLst>
              <a:ext uri="{FF2B5EF4-FFF2-40B4-BE49-F238E27FC236}">
                <a16:creationId xmlns:a16="http://schemas.microsoft.com/office/drawing/2014/main" id="{FA6DF97A-A501-EB45-A979-B0965617D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750" y="2564904"/>
            <a:ext cx="4500500" cy="3270147"/>
          </a:xfrm>
          <a:prstGeom prst="rect">
            <a:avLst/>
          </a:prstGeom>
        </p:spPr>
      </p:pic>
    </p:spTree>
    <p:extLst>
      <p:ext uri="{BB962C8B-B14F-4D97-AF65-F5344CB8AC3E}">
        <p14:creationId xmlns:p14="http://schemas.microsoft.com/office/powerpoint/2010/main" val="1081012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Related Work (1 or 2 slides)</a:t>
            </a:r>
          </a:p>
        </p:txBody>
      </p:sp>
      <p:sp>
        <p:nvSpPr>
          <p:cNvPr id="3" name="Content Placeholder 2"/>
          <p:cNvSpPr>
            <a:spLocks noGrp="1"/>
          </p:cNvSpPr>
          <p:nvPr>
            <p:ph idx="1"/>
          </p:nvPr>
        </p:nvSpPr>
        <p:spPr/>
        <p:txBody>
          <a:bodyPr/>
          <a:lstStyle/>
          <a:p>
            <a:pPr>
              <a:lnSpc>
                <a:spcPct val="100000"/>
              </a:lnSpc>
            </a:pPr>
            <a:r>
              <a:rPr lang="en-US" noProof="0"/>
              <a:t>What has already been done in previous research</a:t>
            </a:r>
          </a:p>
          <a:p>
            <a:pPr lvl="1">
              <a:lnSpc>
                <a:spcPct val="100000"/>
              </a:lnSpc>
            </a:pPr>
            <a:r>
              <a:rPr lang="en-US" noProof="0"/>
              <a:t>Cite previous works with last name of the first author, journal/conference abbreviation, and year of publication, e.g., [</a:t>
            </a:r>
            <a:r>
              <a:rPr lang="en-US" noProof="0" err="1"/>
              <a:t>Faessler</a:t>
            </a:r>
            <a:r>
              <a:rPr lang="en-US" noProof="0"/>
              <a:t>, JFR 2015] or [Forster, ICRA 2014]</a:t>
            </a:r>
          </a:p>
          <a:p>
            <a:pPr lvl="1">
              <a:lnSpc>
                <a:spcPct val="100000"/>
              </a:lnSpc>
            </a:pPr>
            <a:r>
              <a:rPr lang="en-US" noProof="0"/>
              <a:t>It often helps to use a representative figure from that paper</a:t>
            </a:r>
          </a:p>
          <a:p>
            <a:pPr lvl="1">
              <a:lnSpc>
                <a:spcPct val="100000"/>
              </a:lnSpc>
            </a:pPr>
            <a:r>
              <a:rPr lang="en-US" noProof="0"/>
              <a:t>You may also cite newspaper articles or websites</a:t>
            </a:r>
          </a:p>
          <a:p>
            <a:pPr>
              <a:lnSpc>
                <a:spcPct val="100000"/>
              </a:lnSpc>
            </a:pPr>
            <a:r>
              <a:rPr lang="en-US" noProof="0"/>
              <a:t>In what is your work different from previous work?</a:t>
            </a:r>
          </a:p>
        </p:txBody>
      </p:sp>
      <p:sp>
        <p:nvSpPr>
          <p:cNvPr id="4" name="TextBox 3"/>
          <p:cNvSpPr txBox="1"/>
          <p:nvPr/>
        </p:nvSpPr>
        <p:spPr>
          <a:xfrm>
            <a:off x="1907704" y="4761148"/>
            <a:ext cx="5148572" cy="830997"/>
          </a:xfrm>
          <a:prstGeom prst="rect">
            <a:avLst/>
          </a:prstGeom>
          <a:solidFill>
            <a:srgbClr val="FFFF00"/>
          </a:solidFill>
        </p:spPr>
        <p:txBody>
          <a:bodyPr wrap="square" rtlCol="0">
            <a:spAutoFit/>
          </a:bodyPr>
          <a:lstStyle/>
          <a:p>
            <a:pPr algn="ctr"/>
            <a:r>
              <a:rPr lang="en-US" b="1">
                <a:latin typeface="Calibri" panose="020F0502020204030204" pitchFamily="34" charset="0"/>
              </a:rPr>
              <a:t>Hint</a:t>
            </a:r>
            <a:r>
              <a:rPr lang="en-US">
                <a:latin typeface="Calibri" panose="020F0502020204030204" pitchFamily="34" charset="0"/>
              </a:rPr>
              <a:t>:</a:t>
            </a:r>
            <a:br>
              <a:rPr lang="en-US">
                <a:latin typeface="Calibri" panose="020F0502020204030204" pitchFamily="34" charset="0"/>
              </a:rPr>
            </a:br>
            <a:r>
              <a:rPr lang="en-US">
                <a:latin typeface="Calibri" panose="020F0502020204030204" pitchFamily="34" charset="0"/>
              </a:rPr>
              <a:t>Add pictures/videos of previous work</a:t>
            </a:r>
          </a:p>
        </p:txBody>
      </p:sp>
    </p:spTree>
    <p:extLst>
      <p:ext uri="{BB962C8B-B14F-4D97-AF65-F5344CB8AC3E}">
        <p14:creationId xmlns:p14="http://schemas.microsoft.com/office/powerpoint/2010/main" val="2495595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Key properties</a:t>
            </a:r>
            <a:endParaRPr lang="en-US" noProof="0" dirty="0"/>
          </a:p>
        </p:txBody>
      </p:sp>
      <p:sp>
        <p:nvSpPr>
          <p:cNvPr id="3" name="Content Placeholder 2"/>
          <p:cNvSpPr>
            <a:spLocks noGrp="1"/>
          </p:cNvSpPr>
          <p:nvPr>
            <p:ph idx="1"/>
          </p:nvPr>
        </p:nvSpPr>
        <p:spPr/>
        <p:txBody>
          <a:bodyPr/>
          <a:lstStyle/>
          <a:p>
            <a:r>
              <a:rPr lang="en-US" noProof="0" dirty="0"/>
              <a:t>Key properties our representation has to satisfy:</a:t>
            </a:r>
          </a:p>
          <a:p>
            <a:pPr lvl="1"/>
            <a:r>
              <a:rPr lang="en-US" noProof="0" dirty="0"/>
              <a:t>Robustness to drift</a:t>
            </a:r>
          </a:p>
          <a:p>
            <a:pPr lvl="1"/>
            <a:r>
              <a:rPr lang="en-US" noProof="0" dirty="0"/>
              <a:t>Deformable</a:t>
            </a:r>
          </a:p>
          <a:p>
            <a:pPr lvl="1"/>
            <a:r>
              <a:rPr lang="en-US" dirty="0"/>
              <a:t>Frontier-based</a:t>
            </a:r>
            <a:endParaRPr lang="en-US" noProof="0" dirty="0"/>
          </a:p>
          <a:p>
            <a:pPr marL="0" indent="0">
              <a:buNone/>
            </a:pPr>
            <a:endParaRPr lang="en-US" dirty="0"/>
          </a:p>
          <a:p>
            <a:pPr marL="0" indent="0">
              <a:buNone/>
            </a:pPr>
            <a:endParaRPr lang="en-US" noProof="0" dirty="0"/>
          </a:p>
        </p:txBody>
      </p:sp>
    </p:spTree>
    <p:extLst>
      <p:ext uri="{BB962C8B-B14F-4D97-AF65-F5344CB8AC3E}">
        <p14:creationId xmlns:p14="http://schemas.microsoft.com/office/powerpoint/2010/main" val="1633967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 - Polygon based representation</a:t>
            </a:r>
          </a:p>
        </p:txBody>
      </p:sp>
      <p:sp>
        <p:nvSpPr>
          <p:cNvPr id="3" name="Content Placeholder 2"/>
          <p:cNvSpPr>
            <a:spLocks noGrp="1"/>
          </p:cNvSpPr>
          <p:nvPr>
            <p:ph idx="1"/>
          </p:nvPr>
        </p:nvSpPr>
        <p:spPr/>
        <p:txBody>
          <a:bodyPr/>
          <a:lstStyle/>
          <a:p>
            <a:r>
              <a:rPr lang="en-US" noProof="0" dirty="0"/>
              <a:t>Polygons can represent environments at any degree of precision</a:t>
            </a:r>
          </a:p>
          <a:p>
            <a:r>
              <a:rPr lang="en-US" dirty="0"/>
              <a:t>Represent the boundary between known and unknown space</a:t>
            </a:r>
            <a:endParaRPr lang="en-US" noProof="0" dirty="0"/>
          </a:p>
          <a:p>
            <a:r>
              <a:rPr lang="en-US" noProof="0" dirty="0"/>
              <a:t>Deformable</a:t>
            </a:r>
          </a:p>
          <a:p>
            <a:r>
              <a:rPr lang="en-US" dirty="0"/>
              <a:t>Frontier-based</a:t>
            </a:r>
            <a:endParaRPr lang="en-US" noProof="0" dirty="0"/>
          </a:p>
          <a:p>
            <a:pPr marL="0" indent="0">
              <a:buNone/>
            </a:pPr>
            <a:endParaRPr lang="en-US" dirty="0"/>
          </a:p>
          <a:p>
            <a:pPr marL="0" indent="0">
              <a:buNone/>
            </a:pPr>
            <a:endParaRPr lang="en-US" noProof="0" dirty="0"/>
          </a:p>
        </p:txBody>
      </p:sp>
    </p:spTree>
    <p:extLst>
      <p:ext uri="{BB962C8B-B14F-4D97-AF65-F5344CB8AC3E}">
        <p14:creationId xmlns:p14="http://schemas.microsoft.com/office/powerpoint/2010/main" val="3192285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 - Polygon from depth measurements</a:t>
            </a:r>
          </a:p>
        </p:txBody>
      </p:sp>
      <p:sp>
        <p:nvSpPr>
          <p:cNvPr id="3" name="Content Placeholder 2"/>
          <p:cNvSpPr>
            <a:spLocks noGrp="1"/>
          </p:cNvSpPr>
          <p:nvPr>
            <p:ph idx="1"/>
          </p:nvPr>
        </p:nvSpPr>
        <p:spPr>
          <a:xfrm>
            <a:off x="155575" y="1288505"/>
            <a:ext cx="8836025" cy="5380855"/>
          </a:xfrm>
        </p:spPr>
        <p:txBody>
          <a:bodyPr/>
          <a:lstStyle/>
          <a:p>
            <a:r>
              <a:rPr lang="en-US" dirty="0"/>
              <a:t>RGBD camera as source to build the polygon of the field of view</a:t>
            </a:r>
          </a:p>
          <a:p>
            <a:r>
              <a:rPr lang="en-US" noProof="0" dirty="0"/>
              <a:t>Take position of the depth measurements as vertices</a:t>
            </a:r>
          </a:p>
          <a:p>
            <a:r>
              <a:rPr lang="en-US" dirty="0"/>
              <a:t>Take robot’s position as first (and last) vertex</a:t>
            </a:r>
            <a:endParaRPr lang="en-US" noProof="0" dirty="0"/>
          </a:p>
          <a:p>
            <a:pPr lvl="1"/>
            <a:endParaRPr lang="en-US" noProof="0" dirty="0"/>
          </a:p>
          <a:p>
            <a:pPr marL="0" indent="0">
              <a:buNone/>
            </a:pPr>
            <a:endParaRPr lang="en-US" dirty="0"/>
          </a:p>
          <a:p>
            <a:pPr marL="0" indent="0">
              <a:buNone/>
            </a:pPr>
            <a:endParaRPr lang="en-US" noProof="0" dirty="0"/>
          </a:p>
        </p:txBody>
      </p:sp>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Tree>
    <p:extLst>
      <p:ext uri="{BB962C8B-B14F-4D97-AF65-F5344CB8AC3E}">
        <p14:creationId xmlns:p14="http://schemas.microsoft.com/office/powerpoint/2010/main" val="285117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324509"/>
                <a:ext cx="8836025" cy="5380855"/>
              </a:xfrm>
            </p:spPr>
            <p:txBody>
              <a:bodyPr/>
              <a:lstStyle/>
              <a:p>
                <a:r>
                  <a:rPr lang="en-US" noProof="0" dirty="0"/>
                  <a:t>Frontier and obstacle vertices:</a:t>
                </a:r>
              </a:p>
              <a:p>
                <a:pPr lvl="1"/>
                <a:r>
                  <a:rPr lang="en-US" noProof="0" dirty="0"/>
                  <a:t>Frontier vertex (</a:t>
                </a:r>
                <a14:m>
                  <m:oMath xmlns:m="http://schemas.openxmlformats.org/officeDocument/2006/math">
                    <m:r>
                      <a:rPr lang="en-US" b="0" i="1" noProof="0" smtClean="0">
                        <a:latin typeface="Cambria Math" panose="02040503050406030204" pitchFamily="18" charset="0"/>
                      </a:rPr>
                      <m:t>𝑣</m:t>
                    </m:r>
                    <m:r>
                      <m:rPr>
                        <m:sty m:val="p"/>
                      </m:rPr>
                      <a:rPr lang="en-US" b="0" i="0" baseline="-25000" noProof="0" smtClean="0">
                        <a:latin typeface="Cambria Math" panose="02040503050406030204" pitchFamily="18" charset="0"/>
                      </a:rPr>
                      <m:t>poly</m:t>
                    </m:r>
                    <m:r>
                      <a:rPr lang="en-US" b="0" i="1" noProof="0" smtClean="0">
                        <a:latin typeface="Cambria Math" panose="02040503050406030204" pitchFamily="18" charset="0"/>
                        <a:ea typeface="Cambria Math" panose="02040503050406030204" pitchFamily="18" charset="0"/>
                      </a:rPr>
                      <m:t>∈</m:t>
                    </m:r>
                  </m:oMath>
                </a14:m>
                <a:r>
                  <a:rPr lang="en-US" noProof="0" dirty="0"/>
                  <a:t> </a:t>
                </a:r>
                <a:r>
                  <a:rPr lang="en-US" i="1" noProof="0" dirty="0" err="1"/>
                  <a:t>F</a:t>
                </a:r>
                <a:r>
                  <a:rPr lang="en-US" baseline="-25000" noProof="0" dirty="0" err="1"/>
                  <a:t>v</a:t>
                </a:r>
                <a:r>
                  <a:rPr lang="en-US" noProof="0" dirty="0"/>
                  <a:t>), if </a:t>
                </a:r>
                <a14:m>
                  <m:oMath xmlns:m="http://schemas.openxmlformats.org/officeDocument/2006/math">
                    <m:d>
                      <m:dPr>
                        <m:begChr m:val="‖"/>
                        <m:endChr m:val="‖"/>
                        <m:ctrlPr>
                          <a:rPr lang="en-US" i="1" noProof="0" smtClean="0">
                            <a:latin typeface="Cambria Math" panose="02040503050406030204" pitchFamily="18" charset="0"/>
                          </a:rPr>
                        </m:ctrlPr>
                      </m:dPr>
                      <m:e>
                        <m:r>
                          <a:rPr lang="en-US" b="1" i="0" noProof="0" smtClean="0">
                            <a:latin typeface="Cambria Math" panose="02040503050406030204" pitchFamily="18" charset="0"/>
                          </a:rPr>
                          <m:t>𝐯</m:t>
                        </m:r>
                        <m:r>
                          <a:rPr lang="en-US" b="0" i="1" noProof="0" smtClean="0">
                            <a:latin typeface="Cambria Math" panose="02040503050406030204" pitchFamily="18" charset="0"/>
                          </a:rPr>
                          <m:t> −</m:t>
                        </m:r>
                        <m:r>
                          <a:rPr lang="en-US" b="1" i="0" noProof="0" smtClean="0">
                            <a:latin typeface="Cambria Math" panose="02040503050406030204" pitchFamily="18" charset="0"/>
                          </a:rPr>
                          <m:t>𝐫</m:t>
                        </m:r>
                      </m:e>
                    </m:d>
                    <m:box>
                      <m:boxPr>
                        <m:ctrlPr>
                          <a:rPr lang="en-US" i="1" noProof="0" smtClean="0">
                            <a:latin typeface="Cambria Math" panose="02040503050406030204" pitchFamily="18" charset="0"/>
                          </a:rPr>
                        </m:ctrlPr>
                      </m:boxPr>
                      <m:e>
                        <m:r>
                          <a:rPr lang="en-US" b="0" i="1" noProof="0" smtClean="0">
                            <a:latin typeface="Cambria Math" panose="02040503050406030204" pitchFamily="18" charset="0"/>
                          </a:rPr>
                          <m:t>=</m:t>
                        </m:r>
                      </m:e>
                    </m:box>
                    <m:r>
                      <a:rPr lang="en-US" b="0" i="1" noProof="0" smtClean="0">
                        <a:latin typeface="Cambria Math" panose="02040503050406030204" pitchFamily="18" charset="0"/>
                      </a:rPr>
                      <m:t> </m:t>
                    </m:r>
                    <m:r>
                      <a:rPr lang="en-US" b="0" i="1" noProof="0" smtClean="0">
                        <a:latin typeface="Cambria Math" panose="02040503050406030204" pitchFamily="18" charset="0"/>
                      </a:rPr>
                      <m:t>𝑟</m:t>
                    </m:r>
                    <m:r>
                      <m:rPr>
                        <m:sty m:val="p"/>
                      </m:rPr>
                      <a:rPr lang="en-US" b="0" i="0" baseline="-25000" noProof="0" smtClean="0">
                        <a:latin typeface="Cambria Math" panose="02040503050406030204" pitchFamily="18" charset="0"/>
                      </a:rPr>
                      <m:t>sensor</m:t>
                    </m:r>
                  </m:oMath>
                </a14:m>
                <a:r>
                  <a:rPr lang="en-US" noProof="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324509"/>
                <a:ext cx="8836025" cy="5380855"/>
              </a:xfrm>
              <a:blipFill>
                <a:blip r:embed="rId3"/>
                <a:stretch>
                  <a:fillRect l="-1149" t="-117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
        <p:nvSpPr>
          <p:cNvPr id="4" name="TextBox 3">
            <a:extLst>
              <a:ext uri="{FF2B5EF4-FFF2-40B4-BE49-F238E27FC236}">
                <a16:creationId xmlns:a16="http://schemas.microsoft.com/office/drawing/2014/main" id="{F1676969-9ECF-DD49-9B6F-C19B45A022A3}"/>
              </a:ext>
            </a:extLst>
          </p:cNvPr>
          <p:cNvSpPr txBox="1"/>
          <p:nvPr/>
        </p:nvSpPr>
        <p:spPr>
          <a:xfrm>
            <a:off x="3365470" y="4470042"/>
            <a:ext cx="298480" cy="400110"/>
          </a:xfrm>
          <a:prstGeom prst="rect">
            <a:avLst/>
          </a:prstGeom>
          <a:noFill/>
        </p:spPr>
        <p:txBody>
          <a:bodyPr wrap="none" rtlCol="0">
            <a:spAutoFit/>
          </a:bodyPr>
          <a:lstStyle/>
          <a:p>
            <a:r>
              <a:rPr lang="en-US" sz="2000" b="1" dirty="0"/>
              <a:t>r</a:t>
            </a:r>
          </a:p>
        </p:txBody>
      </p:sp>
      <p:sp>
        <p:nvSpPr>
          <p:cNvPr id="6" name="TextBox 5">
            <a:extLst>
              <a:ext uri="{FF2B5EF4-FFF2-40B4-BE49-F238E27FC236}">
                <a16:creationId xmlns:a16="http://schemas.microsoft.com/office/drawing/2014/main" id="{FFB4E8C3-87ED-0247-8F72-E0DB72551C58}"/>
              </a:ext>
            </a:extLst>
          </p:cNvPr>
          <p:cNvSpPr txBox="1"/>
          <p:nvPr/>
        </p:nvSpPr>
        <p:spPr>
          <a:xfrm>
            <a:off x="4391980" y="2888940"/>
            <a:ext cx="312906" cy="400110"/>
          </a:xfrm>
          <a:prstGeom prst="rect">
            <a:avLst/>
          </a:prstGeom>
          <a:noFill/>
        </p:spPr>
        <p:txBody>
          <a:bodyPr wrap="none" rtlCol="0">
            <a:spAutoFit/>
          </a:bodyPr>
          <a:lstStyle/>
          <a:p>
            <a:r>
              <a:rPr lang="en-US" sz="2000" b="1" dirty="0"/>
              <a:t>v</a:t>
            </a:r>
          </a:p>
        </p:txBody>
      </p:sp>
    </p:spTree>
    <p:extLst>
      <p:ext uri="{BB962C8B-B14F-4D97-AF65-F5344CB8AC3E}">
        <p14:creationId xmlns:p14="http://schemas.microsoft.com/office/powerpoint/2010/main" val="535360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278632"/>
                <a:ext cx="8836025" cy="5380855"/>
              </a:xfrm>
            </p:spPr>
            <p:txBody>
              <a:bodyPr/>
              <a:lstStyle/>
              <a:p>
                <a:r>
                  <a:rPr lang="en-US" noProof="0" dirty="0"/>
                  <a:t>Frontier and obstacle vertices:</a:t>
                </a:r>
              </a:p>
              <a:p>
                <a:pPr lvl="1"/>
                <a:r>
                  <a:rPr lang="en-US" noProof="0" dirty="0"/>
                  <a:t>Frontier vertex (</a:t>
                </a:r>
                <a14:m>
                  <m:oMath xmlns:m="http://schemas.openxmlformats.org/officeDocument/2006/math">
                    <m:r>
                      <a:rPr lang="en-US" b="0" i="1" noProof="0" smtClean="0">
                        <a:latin typeface="Cambria Math" panose="02040503050406030204" pitchFamily="18" charset="0"/>
                      </a:rPr>
                      <m:t>𝑣</m:t>
                    </m:r>
                    <m:r>
                      <m:rPr>
                        <m:sty m:val="p"/>
                      </m:rPr>
                      <a:rPr lang="en-US" b="0" i="0" baseline="-25000" noProof="0" smtClean="0">
                        <a:latin typeface="Cambria Math" panose="02040503050406030204" pitchFamily="18" charset="0"/>
                      </a:rPr>
                      <m:t>poly</m:t>
                    </m:r>
                    <m:r>
                      <a:rPr lang="en-US" b="0" i="1" noProof="0" smtClean="0">
                        <a:latin typeface="Cambria Math" panose="02040503050406030204" pitchFamily="18" charset="0"/>
                        <a:ea typeface="Cambria Math" panose="02040503050406030204" pitchFamily="18" charset="0"/>
                      </a:rPr>
                      <m:t>∈</m:t>
                    </m:r>
                  </m:oMath>
                </a14:m>
                <a:r>
                  <a:rPr lang="en-US" noProof="0" dirty="0"/>
                  <a:t> </a:t>
                </a:r>
                <a:r>
                  <a:rPr lang="en-US" i="1" noProof="0" dirty="0" err="1"/>
                  <a:t>F</a:t>
                </a:r>
                <a:r>
                  <a:rPr lang="en-US" baseline="-25000" noProof="0" dirty="0" err="1"/>
                  <a:t>v</a:t>
                </a:r>
                <a:r>
                  <a:rPr lang="en-US" noProof="0" dirty="0"/>
                  <a:t>), if </a:t>
                </a:r>
                <a14:m>
                  <m:oMath xmlns:m="http://schemas.openxmlformats.org/officeDocument/2006/math">
                    <m:d>
                      <m:dPr>
                        <m:begChr m:val="‖"/>
                        <m:endChr m:val="‖"/>
                        <m:ctrlPr>
                          <a:rPr lang="en-US" i="1" noProof="0" smtClean="0">
                            <a:latin typeface="Cambria Math" panose="02040503050406030204" pitchFamily="18" charset="0"/>
                          </a:rPr>
                        </m:ctrlPr>
                      </m:dPr>
                      <m:e>
                        <m:r>
                          <a:rPr lang="en-US" b="1" i="0" noProof="0" smtClean="0">
                            <a:latin typeface="Cambria Math" panose="02040503050406030204" pitchFamily="18" charset="0"/>
                          </a:rPr>
                          <m:t>𝐯</m:t>
                        </m:r>
                        <m:r>
                          <a:rPr lang="en-US" b="0" i="1" noProof="0" smtClean="0">
                            <a:latin typeface="Cambria Math" panose="02040503050406030204" pitchFamily="18" charset="0"/>
                          </a:rPr>
                          <m:t> −</m:t>
                        </m:r>
                        <m:r>
                          <a:rPr lang="en-US" b="1" i="0" noProof="0" smtClean="0">
                            <a:latin typeface="Cambria Math" panose="02040503050406030204" pitchFamily="18" charset="0"/>
                          </a:rPr>
                          <m:t>𝐫</m:t>
                        </m:r>
                      </m:e>
                    </m:d>
                    <m:box>
                      <m:boxPr>
                        <m:ctrlPr>
                          <a:rPr lang="en-US" i="1" noProof="0" smtClean="0">
                            <a:latin typeface="Cambria Math" panose="02040503050406030204" pitchFamily="18" charset="0"/>
                          </a:rPr>
                        </m:ctrlPr>
                      </m:boxPr>
                      <m:e>
                        <m:r>
                          <a:rPr lang="en-US" b="0" i="1" noProof="0" smtClean="0">
                            <a:latin typeface="Cambria Math" panose="02040503050406030204" pitchFamily="18" charset="0"/>
                          </a:rPr>
                          <m:t>=</m:t>
                        </m:r>
                      </m:e>
                    </m:box>
                    <m:r>
                      <a:rPr lang="en-US" b="0" i="1" noProof="0" smtClean="0">
                        <a:latin typeface="Cambria Math" panose="02040503050406030204" pitchFamily="18" charset="0"/>
                      </a:rPr>
                      <m:t> </m:t>
                    </m:r>
                    <m:r>
                      <a:rPr lang="en-US" b="0" i="1" noProof="0" smtClean="0">
                        <a:latin typeface="Cambria Math" panose="02040503050406030204" pitchFamily="18" charset="0"/>
                      </a:rPr>
                      <m:t>𝑟</m:t>
                    </m:r>
                    <m:r>
                      <m:rPr>
                        <m:sty m:val="p"/>
                      </m:rPr>
                      <a:rPr lang="en-US" b="0" i="0" baseline="-25000" noProof="0" smtClean="0">
                        <a:latin typeface="Cambria Math" panose="02040503050406030204" pitchFamily="18" charset="0"/>
                      </a:rPr>
                      <m:t>sensor</m:t>
                    </m:r>
                  </m:oMath>
                </a14:m>
                <a:r>
                  <a:rPr lang="en-US" noProof="0" dirty="0"/>
                  <a:t> </a:t>
                </a:r>
              </a:p>
              <a:p>
                <a:pPr lvl="1"/>
                <a:r>
                  <a:rPr lang="en-US" dirty="0"/>
                  <a:t>Obstacle vertex (</a:t>
                </a:r>
                <a14:m>
                  <m:oMath xmlns:m="http://schemas.openxmlformats.org/officeDocument/2006/math">
                    <m:r>
                      <a:rPr lang="en-US" i="1">
                        <a:latin typeface="Cambria Math" panose="02040503050406030204" pitchFamily="18" charset="0"/>
                      </a:rPr>
                      <m:t>𝑣</m:t>
                    </m:r>
                    <m:r>
                      <m:rPr>
                        <m:sty m:val="p"/>
                      </m:rPr>
                      <a:rPr lang="en-US" baseline="-25000">
                        <a:latin typeface="Cambria Math" panose="02040503050406030204" pitchFamily="18" charset="0"/>
                      </a:rPr>
                      <m:t>poly</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v</a:t>
                </a:r>
                <a:r>
                  <a:rPr lang="en-US" dirty="0"/>
                  <a:t>), if </a:t>
                </a:r>
                <a14:m>
                  <m:oMath xmlns:m="http://schemas.openxmlformats.org/officeDocument/2006/math">
                    <m:d>
                      <m:dPr>
                        <m:begChr m:val="‖"/>
                        <m:endChr m:val="‖"/>
                        <m:ctrlPr>
                          <a:rPr lang="en-US" i="1">
                            <a:latin typeface="Cambria Math" panose="02040503050406030204" pitchFamily="18" charset="0"/>
                          </a:rPr>
                        </m:ctrlPr>
                      </m:dPr>
                      <m:e>
                        <m:r>
                          <a:rPr lang="en-US" b="1">
                            <a:latin typeface="Cambria Math" panose="02040503050406030204" pitchFamily="18" charset="0"/>
                          </a:rPr>
                          <m:t>𝐯</m:t>
                        </m:r>
                        <m:r>
                          <a:rPr lang="en-US" i="1">
                            <a:latin typeface="Cambria Math" panose="02040503050406030204" pitchFamily="18" charset="0"/>
                          </a:rPr>
                          <m:t> −</m:t>
                        </m:r>
                        <m:r>
                          <a:rPr lang="en-US" b="1">
                            <a:latin typeface="Cambria Math" panose="02040503050406030204" pitchFamily="18" charset="0"/>
                          </a:rPr>
                          <m:t>𝐫</m:t>
                        </m:r>
                      </m:e>
                    </m:d>
                    <m:box>
                      <m:boxPr>
                        <m:ctrlPr>
                          <a:rPr lang="en-US" i="1">
                            <a:latin typeface="Cambria Math" panose="02040503050406030204" pitchFamily="18" charset="0"/>
                          </a:rPr>
                        </m:ctrlPr>
                      </m:boxPr>
                      <m:e>
                        <m:r>
                          <a:rPr lang="en-US" b="0" i="1" smtClean="0">
                            <a:latin typeface="Cambria Math" panose="02040503050406030204" pitchFamily="18" charset="0"/>
                          </a:rPr>
                          <m:t>&lt;</m:t>
                        </m:r>
                      </m:e>
                    </m:box>
                    <m:r>
                      <a:rPr lang="en-US" i="1">
                        <a:latin typeface="Cambria Math" panose="02040503050406030204" pitchFamily="18" charset="0"/>
                      </a:rPr>
                      <m:t> </m:t>
                    </m:r>
                    <m:r>
                      <m:rPr>
                        <m:sty m:val="p"/>
                      </m:rPr>
                      <a:rPr lang="en-US" i="0">
                        <a:latin typeface="Cambria Math" panose="02040503050406030204" pitchFamily="18" charset="0"/>
                      </a:rPr>
                      <m:t>r</m:t>
                    </m:r>
                    <m:r>
                      <m:rPr>
                        <m:sty m:val="p"/>
                      </m:rPr>
                      <a:rPr lang="en-US" i="0" baseline="-25000">
                        <a:latin typeface="Cambria Math" panose="02040503050406030204" pitchFamily="18" charset="0"/>
                      </a:rPr>
                      <m:t>sensor</m:t>
                    </m:r>
                  </m:oMath>
                </a14:m>
                <a:endParaRPr lang="en-US" dirty="0"/>
              </a:p>
              <a:p>
                <a:pPr marL="0" indent="0">
                  <a:buNone/>
                </a:pPr>
                <a:endParaRPr lang="en-US" noProof="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278632"/>
                <a:ext cx="8836025" cy="5380855"/>
              </a:xfrm>
              <a:blipFill>
                <a:blip r:embed="rId3"/>
                <a:stretch>
                  <a:fillRect l="-1149" t="-14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7857EE-66CA-D04B-9ADC-12D0AC0C8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950" y="3142952"/>
            <a:ext cx="1816100" cy="3454400"/>
          </a:xfrm>
          <a:prstGeom prst="rect">
            <a:avLst/>
          </a:prstGeom>
        </p:spPr>
      </p:pic>
      <p:sp>
        <p:nvSpPr>
          <p:cNvPr id="4" name="TextBox 3">
            <a:extLst>
              <a:ext uri="{FF2B5EF4-FFF2-40B4-BE49-F238E27FC236}">
                <a16:creationId xmlns:a16="http://schemas.microsoft.com/office/drawing/2014/main" id="{F1676969-9ECF-DD49-9B6F-C19B45A022A3}"/>
              </a:ext>
            </a:extLst>
          </p:cNvPr>
          <p:cNvSpPr txBox="1"/>
          <p:nvPr/>
        </p:nvSpPr>
        <p:spPr>
          <a:xfrm>
            <a:off x="3365470" y="4470042"/>
            <a:ext cx="298480" cy="400110"/>
          </a:xfrm>
          <a:prstGeom prst="rect">
            <a:avLst/>
          </a:prstGeom>
          <a:noFill/>
        </p:spPr>
        <p:txBody>
          <a:bodyPr wrap="none" rtlCol="0">
            <a:spAutoFit/>
          </a:bodyPr>
          <a:lstStyle/>
          <a:p>
            <a:r>
              <a:rPr lang="en-US" sz="2000" b="1" dirty="0"/>
              <a:t>r</a:t>
            </a:r>
          </a:p>
        </p:txBody>
      </p:sp>
      <p:sp>
        <p:nvSpPr>
          <p:cNvPr id="6" name="TextBox 5">
            <a:extLst>
              <a:ext uri="{FF2B5EF4-FFF2-40B4-BE49-F238E27FC236}">
                <a16:creationId xmlns:a16="http://schemas.microsoft.com/office/drawing/2014/main" id="{FFB4E8C3-87ED-0247-8F72-E0DB72551C58}"/>
              </a:ext>
            </a:extLst>
          </p:cNvPr>
          <p:cNvSpPr txBox="1"/>
          <p:nvPr/>
        </p:nvSpPr>
        <p:spPr>
          <a:xfrm>
            <a:off x="4295670" y="3969060"/>
            <a:ext cx="312906" cy="400110"/>
          </a:xfrm>
          <a:prstGeom prst="rect">
            <a:avLst/>
          </a:prstGeom>
          <a:noFill/>
        </p:spPr>
        <p:txBody>
          <a:bodyPr wrap="none" rtlCol="0">
            <a:spAutoFit/>
          </a:bodyPr>
          <a:lstStyle/>
          <a:p>
            <a:r>
              <a:rPr lang="en-US" sz="2000" b="1" dirty="0"/>
              <a:t>v</a:t>
            </a:r>
          </a:p>
        </p:txBody>
      </p:sp>
    </p:spTree>
    <p:extLst>
      <p:ext uri="{BB962C8B-B14F-4D97-AF65-F5344CB8AC3E}">
        <p14:creationId xmlns:p14="http://schemas.microsoft.com/office/powerpoint/2010/main" val="2028309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288505"/>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288505"/>
                <a:ext cx="8836025" cy="5380855"/>
              </a:xfrm>
              <a:blipFill>
                <a:blip r:embed="rId3"/>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4242538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288505"/>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288505"/>
                <a:ext cx="8836025" cy="5380855"/>
              </a:xfrm>
              <a:blipFill>
                <a:blip r:embed="rId3"/>
                <a:stretch>
                  <a:fillRect l="-1149" t="-117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6F262948-55A2-074C-8C54-9EE63FB6E564}"/>
              </a:ext>
            </a:extLst>
          </p:cNvPr>
          <p:cNvSpPr/>
          <p:nvPr/>
        </p:nvSpPr>
        <p:spPr bwMode="auto">
          <a:xfrm>
            <a:off x="863588"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AB3E2E08-DD3E-9845-9A44-F2291F773A0B}"/>
              </a:ext>
            </a:extLst>
          </p:cNvPr>
          <p:cNvSpPr/>
          <p:nvPr/>
        </p:nvSpPr>
        <p:spPr bwMode="auto">
          <a:xfrm>
            <a:off x="1907704"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2" name="Oval 11">
            <a:extLst>
              <a:ext uri="{FF2B5EF4-FFF2-40B4-BE49-F238E27FC236}">
                <a16:creationId xmlns:a16="http://schemas.microsoft.com/office/drawing/2014/main" id="{F5E50512-A422-3C43-A24E-CB43817C6A06}"/>
              </a:ext>
            </a:extLst>
          </p:cNvPr>
          <p:cNvSpPr/>
          <p:nvPr/>
        </p:nvSpPr>
        <p:spPr bwMode="auto">
          <a:xfrm>
            <a:off x="2627784"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3" name="Oval 12">
            <a:extLst>
              <a:ext uri="{FF2B5EF4-FFF2-40B4-BE49-F238E27FC236}">
                <a16:creationId xmlns:a16="http://schemas.microsoft.com/office/drawing/2014/main" id="{7E47A4B9-9C0A-564C-8DC9-B26260526B1B}"/>
              </a:ext>
            </a:extLst>
          </p:cNvPr>
          <p:cNvSpPr/>
          <p:nvPr/>
        </p:nvSpPr>
        <p:spPr bwMode="auto">
          <a:xfrm>
            <a:off x="3671900"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5" name="Oval 14">
            <a:extLst>
              <a:ext uri="{FF2B5EF4-FFF2-40B4-BE49-F238E27FC236}">
                <a16:creationId xmlns:a16="http://schemas.microsoft.com/office/drawing/2014/main" id="{C403731B-6B28-5E48-9C7A-B78760CB45AD}"/>
              </a:ext>
            </a:extLst>
          </p:cNvPr>
          <p:cNvSpPr/>
          <p:nvPr/>
        </p:nvSpPr>
        <p:spPr bwMode="auto">
          <a:xfrm>
            <a:off x="4400856"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6" name="Oval 15">
            <a:extLst>
              <a:ext uri="{FF2B5EF4-FFF2-40B4-BE49-F238E27FC236}">
                <a16:creationId xmlns:a16="http://schemas.microsoft.com/office/drawing/2014/main" id="{946B22C1-D6B1-9C43-9522-8779E73FEC20}"/>
              </a:ext>
            </a:extLst>
          </p:cNvPr>
          <p:cNvSpPr/>
          <p:nvPr/>
        </p:nvSpPr>
        <p:spPr bwMode="auto">
          <a:xfrm>
            <a:off x="5444972"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8" name="Oval 17">
            <a:extLst>
              <a:ext uri="{FF2B5EF4-FFF2-40B4-BE49-F238E27FC236}">
                <a16:creationId xmlns:a16="http://schemas.microsoft.com/office/drawing/2014/main" id="{CD95E160-63F7-D344-A652-0C5F58D9CC17}"/>
              </a:ext>
            </a:extLst>
          </p:cNvPr>
          <p:cNvSpPr/>
          <p:nvPr/>
        </p:nvSpPr>
        <p:spPr bwMode="auto">
          <a:xfrm>
            <a:off x="6300440"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9" name="Oval 18">
            <a:extLst>
              <a:ext uri="{FF2B5EF4-FFF2-40B4-BE49-F238E27FC236}">
                <a16:creationId xmlns:a16="http://schemas.microsoft.com/office/drawing/2014/main" id="{44575817-00E4-994A-BA87-4A0373F4D76E}"/>
              </a:ext>
            </a:extLst>
          </p:cNvPr>
          <p:cNvSpPr/>
          <p:nvPr/>
        </p:nvSpPr>
        <p:spPr bwMode="auto">
          <a:xfrm>
            <a:off x="7344556"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 name="Rectangle 3">
            <a:extLst>
              <a:ext uri="{FF2B5EF4-FFF2-40B4-BE49-F238E27FC236}">
                <a16:creationId xmlns:a16="http://schemas.microsoft.com/office/drawing/2014/main" id="{74A21384-F7B7-5E4D-A551-BD0AD7089BAA}"/>
              </a:ext>
            </a:extLst>
          </p:cNvPr>
          <p:cNvSpPr/>
          <p:nvPr/>
        </p:nvSpPr>
        <p:spPr bwMode="auto">
          <a:xfrm>
            <a:off x="719572"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1" name="Rectangle 20">
            <a:extLst>
              <a:ext uri="{FF2B5EF4-FFF2-40B4-BE49-F238E27FC236}">
                <a16:creationId xmlns:a16="http://schemas.microsoft.com/office/drawing/2014/main" id="{02117FF6-B83C-4A49-AD15-10DCAE665D2F}"/>
              </a:ext>
            </a:extLst>
          </p:cNvPr>
          <p:cNvSpPr/>
          <p:nvPr/>
        </p:nvSpPr>
        <p:spPr bwMode="auto">
          <a:xfrm>
            <a:off x="2468777"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2" name="Rectangle 21">
            <a:extLst>
              <a:ext uri="{FF2B5EF4-FFF2-40B4-BE49-F238E27FC236}">
                <a16:creationId xmlns:a16="http://schemas.microsoft.com/office/drawing/2014/main" id="{8BA76E08-C3AC-E84D-90B6-26E8B49404E8}"/>
              </a:ext>
            </a:extLst>
          </p:cNvPr>
          <p:cNvSpPr/>
          <p:nvPr/>
        </p:nvSpPr>
        <p:spPr bwMode="auto">
          <a:xfrm>
            <a:off x="4276885"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3" name="Rectangle 22">
            <a:extLst>
              <a:ext uri="{FF2B5EF4-FFF2-40B4-BE49-F238E27FC236}">
                <a16:creationId xmlns:a16="http://schemas.microsoft.com/office/drawing/2014/main" id="{521FDEB6-71BB-DA49-86E7-9B0512614581}"/>
              </a:ext>
            </a:extLst>
          </p:cNvPr>
          <p:cNvSpPr/>
          <p:nvPr/>
        </p:nvSpPr>
        <p:spPr bwMode="auto">
          <a:xfrm>
            <a:off x="6120172" y="3320988"/>
            <a:ext cx="1548172" cy="6120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559426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Approach</a:t>
            </a:r>
            <a:r>
              <a:rPr lang="en-US" dirty="0"/>
              <a:t> - Polygon from depth measurements</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324509"/>
                <a:ext cx="8836025" cy="5380855"/>
              </a:xfrm>
            </p:spPr>
            <p:txBody>
              <a:bodyPr/>
              <a:lstStyle/>
              <a:p>
                <a:r>
                  <a:rPr lang="en-US" noProof="0" dirty="0"/>
                  <a:t>Frontier and obstacle edges:</a:t>
                </a:r>
              </a:p>
              <a:p>
                <a:pPr lvl="1"/>
                <a:r>
                  <a:rPr lang="en-US" noProof="0" dirty="0"/>
                  <a:t>Frontier </a:t>
                </a:r>
                <a:r>
                  <a:rPr lang="en-US" dirty="0"/>
                  <a:t>edge ((</a:t>
                </a:r>
                <a14:m>
                  <m:oMath xmlns:m="http://schemas.openxmlformats.org/officeDocument/2006/math">
                    <m:r>
                      <a:rPr lang="en-US" b="0" i="1" smtClean="0">
                        <a:latin typeface="Cambria Math" panose="02040503050406030204" pitchFamily="18" charset="0"/>
                      </a:rPr>
                      <m:t>𝑢</m:t>
                    </m:r>
                    <m:r>
                      <m:rPr>
                        <m:sty m:val="p"/>
                      </m:rPr>
                      <a:rPr lang="en-US" baseline="-25000">
                        <a:latin typeface="Cambria Math" panose="02040503050406030204" pitchFamily="18" charset="0"/>
                      </a:rPr>
                      <m:t>poly</m:t>
                    </m:r>
                    <m:r>
                      <a:rPr lang="en-US" b="0" i="1" smtClean="0">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e</a:t>
                </a:r>
                <a:r>
                  <a:rPr lang="en-US" dirty="0"/>
                  <a:t>),</a:t>
                </a:r>
                <a:r>
                  <a:rPr lang="en-US" noProof="0" dirty="0"/>
                  <a:t> if </a:t>
                </a:r>
                <a14:m>
                  <m:oMath xmlns:m="http://schemas.openxmlformats.org/officeDocument/2006/math">
                    <m:r>
                      <a:rPr lang="en-US" b="0" i="1" noProof="0" smtClean="0">
                        <a:latin typeface="Cambria Math" panose="02040503050406030204" pitchFamily="18" charset="0"/>
                      </a:rPr>
                      <m:t>𝑢</m:t>
                    </m:r>
                    <m:r>
                      <m:rPr>
                        <m:sty m:val="p"/>
                      </m:rPr>
                      <a:rPr lang="en-US" b="0" i="0" baseline="-25000" noProof="0" smtClean="0">
                        <a:latin typeface="Cambria Math" panose="02040503050406030204" pitchFamily="18" charset="0"/>
                      </a:rPr>
                      <m:t>poly</m:t>
                    </m:r>
                  </m:oMath>
                </a14:m>
                <a:r>
                  <a:rPr lang="en-US" noProof="0"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i="1" dirty="0"/>
                  <a:t>F</a:t>
                </a:r>
                <a:r>
                  <a:rPr lang="en-US" baseline="-25000" dirty="0"/>
                  <a:t>v</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𝑢</m:t>
                    </m:r>
                    <m:r>
                      <m:rPr>
                        <m:sty m:val="p"/>
                      </m:rPr>
                      <a:rPr lang="en-US" baseline="-25000">
                        <a:latin typeface="Cambria Math" panose="02040503050406030204" pitchFamily="18" charset="0"/>
                      </a:rPr>
                      <m:t>pol</m:t>
                    </m:r>
                    <m:r>
                      <a:rPr lang="en-US" b="0" i="1" baseline="-25000"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nor/>
                      </m:rPr>
                      <a:rPr lang="en-US" i="1" dirty="0"/>
                      <m:t>F</m:t>
                    </m:r>
                    <m:r>
                      <m:rPr>
                        <m:nor/>
                      </m:rPr>
                      <a:rPr lang="en-US" baseline="-25000" dirty="0"/>
                      <m:t>v</m:t>
                    </m:r>
                  </m:oMath>
                </a14:m>
                <a:endParaRPr lang="en-US" noProof="0" dirty="0"/>
              </a:p>
              <a:p>
                <a:pPr lvl="1"/>
                <a:r>
                  <a:rPr lang="en-US" dirty="0"/>
                  <a:t>Obstacle edge ((</a:t>
                </a:r>
                <a14:m>
                  <m:oMath xmlns:m="http://schemas.openxmlformats.org/officeDocument/2006/math">
                    <m:r>
                      <a:rPr lang="en-US" i="1">
                        <a:latin typeface="Cambria Math" panose="02040503050406030204" pitchFamily="18" charset="0"/>
                      </a:rPr>
                      <m:t>𝑢</m:t>
                    </m:r>
                    <m:r>
                      <m:rPr>
                        <m:sty m:val="p"/>
                      </m:rPr>
                      <a:rPr lang="en-US" baseline="-25000">
                        <a:latin typeface="Cambria Math" panose="02040503050406030204" pitchFamily="18" charset="0"/>
                      </a:rPr>
                      <m:t>poly</m:t>
                    </m:r>
                    <m:r>
                      <a:rPr lang="en-US" i="1">
                        <a:latin typeface="Cambria Math" panose="02040503050406030204" pitchFamily="18" charset="0"/>
                      </a:rPr>
                      <m:t>,</m:t>
                    </m:r>
                    <m:r>
                      <a:rPr lang="en-US" i="1">
                        <a:latin typeface="Cambria Math" panose="02040503050406030204" pitchFamily="18" charset="0"/>
                      </a:rPr>
                      <m:t>𝑣</m:t>
                    </m:r>
                    <m:r>
                      <m:rPr>
                        <m:sty m:val="p"/>
                      </m:rPr>
                      <a:rPr lang="en-US" baseline="-25000">
                        <a:latin typeface="Cambria Math" panose="02040503050406030204" pitchFamily="18" charset="0"/>
                      </a:rPr>
                      <m:t>pol</m:t>
                    </m:r>
                    <m:r>
                      <a:rPr lang="en-US" i="1" baseline="-25000">
                        <a:latin typeface="Cambria Math" panose="02040503050406030204" pitchFamily="18" charset="0"/>
                      </a:rPr>
                      <m:t>𝑦</m:t>
                    </m:r>
                    <m:r>
                      <m:rPr>
                        <m:nor/>
                      </m:rPr>
                      <a:rPr lang="en-US" dirty="0"/>
                      <m:t>)</m:t>
                    </m:r>
                    <m:r>
                      <a:rPr lang="en-US" i="1">
                        <a:latin typeface="Cambria Math" panose="02040503050406030204" pitchFamily="18" charset="0"/>
                        <a:ea typeface="Cambria Math" panose="02040503050406030204" pitchFamily="18" charset="0"/>
                      </a:rPr>
                      <m:t>∈</m:t>
                    </m:r>
                  </m:oMath>
                </a14:m>
                <a:r>
                  <a:rPr lang="en-US" dirty="0"/>
                  <a:t> </a:t>
                </a:r>
                <a:r>
                  <a:rPr lang="en-US" i="1" dirty="0" err="1"/>
                  <a:t>O</a:t>
                </a:r>
                <a:r>
                  <a:rPr lang="en-US" baseline="-25000" dirty="0" err="1"/>
                  <a:t>e</a:t>
                </a:r>
                <a:r>
                  <a:rPr lang="en-US" dirty="0"/>
                  <a:t>), otherwise</a:t>
                </a:r>
              </a:p>
              <a:p>
                <a:pPr marL="0" indent="0">
                  <a:buNone/>
                </a:pPr>
                <a:endParaRPr lang="en-US" noProof="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324509"/>
                <a:ext cx="8836025" cy="5380855"/>
              </a:xfrm>
              <a:blipFill>
                <a:blip r:embed="rId3"/>
                <a:stretch>
                  <a:fillRect l="-1149" t="-117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6F262948-55A2-074C-8C54-9EE63FB6E564}"/>
              </a:ext>
            </a:extLst>
          </p:cNvPr>
          <p:cNvSpPr/>
          <p:nvPr/>
        </p:nvSpPr>
        <p:spPr bwMode="auto">
          <a:xfrm>
            <a:off x="863588"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AB3E2E08-DD3E-9845-9A44-F2291F773A0B}"/>
              </a:ext>
            </a:extLst>
          </p:cNvPr>
          <p:cNvSpPr/>
          <p:nvPr/>
        </p:nvSpPr>
        <p:spPr bwMode="auto">
          <a:xfrm>
            <a:off x="1907704"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1" name="Straight Connector 10">
            <a:extLst>
              <a:ext uri="{FF2B5EF4-FFF2-40B4-BE49-F238E27FC236}">
                <a16:creationId xmlns:a16="http://schemas.microsoft.com/office/drawing/2014/main" id="{73A2FAFA-D07F-044A-8CD4-C28EC29A8DA6}"/>
              </a:ext>
            </a:extLst>
          </p:cNvPr>
          <p:cNvCxnSpPr>
            <a:stCxn id="8" idx="6"/>
            <a:endCxn id="9" idx="2"/>
          </p:cNvCxnSpPr>
          <p:nvPr/>
        </p:nvCxnSpPr>
        <p:spPr bwMode="auto">
          <a:xfrm>
            <a:off x="1043608"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2" name="Oval 11">
            <a:extLst>
              <a:ext uri="{FF2B5EF4-FFF2-40B4-BE49-F238E27FC236}">
                <a16:creationId xmlns:a16="http://schemas.microsoft.com/office/drawing/2014/main" id="{F5E50512-A422-3C43-A24E-CB43817C6A06}"/>
              </a:ext>
            </a:extLst>
          </p:cNvPr>
          <p:cNvSpPr/>
          <p:nvPr/>
        </p:nvSpPr>
        <p:spPr bwMode="auto">
          <a:xfrm>
            <a:off x="2627784"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3" name="Oval 12">
            <a:extLst>
              <a:ext uri="{FF2B5EF4-FFF2-40B4-BE49-F238E27FC236}">
                <a16:creationId xmlns:a16="http://schemas.microsoft.com/office/drawing/2014/main" id="{7E47A4B9-9C0A-564C-8DC9-B26260526B1B}"/>
              </a:ext>
            </a:extLst>
          </p:cNvPr>
          <p:cNvSpPr/>
          <p:nvPr/>
        </p:nvSpPr>
        <p:spPr bwMode="auto">
          <a:xfrm>
            <a:off x="3671900"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4" name="Straight Connector 13">
            <a:extLst>
              <a:ext uri="{FF2B5EF4-FFF2-40B4-BE49-F238E27FC236}">
                <a16:creationId xmlns:a16="http://schemas.microsoft.com/office/drawing/2014/main" id="{DF5B5C5E-189B-B746-9BA2-0EAF66158679}"/>
              </a:ext>
            </a:extLst>
          </p:cNvPr>
          <p:cNvCxnSpPr>
            <a:stCxn id="12" idx="6"/>
            <a:endCxn id="13" idx="2"/>
          </p:cNvCxnSpPr>
          <p:nvPr/>
        </p:nvCxnSpPr>
        <p:spPr bwMode="auto">
          <a:xfrm>
            <a:off x="2807804"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5" name="Oval 14">
            <a:extLst>
              <a:ext uri="{FF2B5EF4-FFF2-40B4-BE49-F238E27FC236}">
                <a16:creationId xmlns:a16="http://schemas.microsoft.com/office/drawing/2014/main" id="{C403731B-6B28-5E48-9C7A-B78760CB45AD}"/>
              </a:ext>
            </a:extLst>
          </p:cNvPr>
          <p:cNvSpPr/>
          <p:nvPr/>
        </p:nvSpPr>
        <p:spPr bwMode="auto">
          <a:xfrm>
            <a:off x="4400856" y="3501008"/>
            <a:ext cx="180020" cy="180020"/>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6" name="Oval 15">
            <a:extLst>
              <a:ext uri="{FF2B5EF4-FFF2-40B4-BE49-F238E27FC236}">
                <a16:creationId xmlns:a16="http://schemas.microsoft.com/office/drawing/2014/main" id="{946B22C1-D6B1-9C43-9522-8779E73FEC20}"/>
              </a:ext>
            </a:extLst>
          </p:cNvPr>
          <p:cNvSpPr/>
          <p:nvPr/>
        </p:nvSpPr>
        <p:spPr bwMode="auto">
          <a:xfrm>
            <a:off x="5444972"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7" name="Straight Connector 16">
            <a:extLst>
              <a:ext uri="{FF2B5EF4-FFF2-40B4-BE49-F238E27FC236}">
                <a16:creationId xmlns:a16="http://schemas.microsoft.com/office/drawing/2014/main" id="{4220A065-DF92-EF4A-8D2A-DE3BFDF7EA3B}"/>
              </a:ext>
            </a:extLst>
          </p:cNvPr>
          <p:cNvCxnSpPr>
            <a:stCxn id="15" idx="6"/>
            <a:endCxn id="16" idx="2"/>
          </p:cNvCxnSpPr>
          <p:nvPr/>
        </p:nvCxnSpPr>
        <p:spPr bwMode="auto">
          <a:xfrm>
            <a:off x="4580876" y="3591018"/>
            <a:ext cx="864000" cy="0"/>
          </a:xfrm>
          <a:prstGeom prst="line">
            <a:avLst/>
          </a:prstGeom>
          <a:solidFill>
            <a:schemeClr val="accent1"/>
          </a:solidFill>
          <a:ln w="47625" cap="flat" cmpd="sng" algn="ctr">
            <a:solidFill>
              <a:srgbClr val="0070C0"/>
            </a:solidFill>
            <a:prstDash val="solid"/>
            <a:round/>
            <a:headEnd type="none" w="med" len="med"/>
            <a:tailEnd type="none" w="med" len="med"/>
          </a:ln>
          <a:effectLst/>
        </p:spPr>
      </p:cxnSp>
      <p:sp>
        <p:nvSpPr>
          <p:cNvPr id="18" name="Oval 17">
            <a:extLst>
              <a:ext uri="{FF2B5EF4-FFF2-40B4-BE49-F238E27FC236}">
                <a16:creationId xmlns:a16="http://schemas.microsoft.com/office/drawing/2014/main" id="{CD95E160-63F7-D344-A652-0C5F58D9CC17}"/>
              </a:ext>
            </a:extLst>
          </p:cNvPr>
          <p:cNvSpPr/>
          <p:nvPr/>
        </p:nvSpPr>
        <p:spPr bwMode="auto">
          <a:xfrm>
            <a:off x="6300440"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9" name="Oval 18">
            <a:extLst>
              <a:ext uri="{FF2B5EF4-FFF2-40B4-BE49-F238E27FC236}">
                <a16:creationId xmlns:a16="http://schemas.microsoft.com/office/drawing/2014/main" id="{44575817-00E4-994A-BA87-4A0373F4D76E}"/>
              </a:ext>
            </a:extLst>
          </p:cNvPr>
          <p:cNvSpPr/>
          <p:nvPr/>
        </p:nvSpPr>
        <p:spPr bwMode="auto">
          <a:xfrm>
            <a:off x="7344556" y="3501008"/>
            <a:ext cx="180020" cy="18002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20" name="Straight Connector 19">
            <a:extLst>
              <a:ext uri="{FF2B5EF4-FFF2-40B4-BE49-F238E27FC236}">
                <a16:creationId xmlns:a16="http://schemas.microsoft.com/office/drawing/2014/main" id="{7C466C3F-1C16-B940-96DC-2A6485025EC0}"/>
              </a:ext>
            </a:extLst>
          </p:cNvPr>
          <p:cNvCxnSpPr>
            <a:stCxn id="18" idx="6"/>
            <a:endCxn id="19" idx="2"/>
          </p:cNvCxnSpPr>
          <p:nvPr/>
        </p:nvCxnSpPr>
        <p:spPr bwMode="auto">
          <a:xfrm>
            <a:off x="6480460" y="3591018"/>
            <a:ext cx="864000" cy="0"/>
          </a:xfrm>
          <a:prstGeom prst="line">
            <a:avLst/>
          </a:prstGeom>
          <a:solidFill>
            <a:schemeClr val="accent1"/>
          </a:solidFill>
          <a:ln w="476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01326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05472"/>
            <a:ext cx="8712968" cy="5724644"/>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How to arrange your slides</a:t>
            </a:r>
            <a:br>
              <a:rPr lang="en-US">
                <a:latin typeface="Calibri" panose="020F0502020204030204" pitchFamily="34" charset="0"/>
              </a:rPr>
            </a:b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Use a few bullet points for each slide. Ideally, no more than 4-5 bullet points for each slide.</a:t>
            </a:r>
          </a:p>
          <a:p>
            <a:pPr marL="342900" indent="-342900">
              <a:spcAft>
                <a:spcPts val="600"/>
              </a:spcAft>
              <a:buFont typeface="Arial" pitchFamily="34" charset="0"/>
              <a:buChar char="•"/>
            </a:pPr>
            <a:r>
              <a:rPr lang="en-US">
                <a:latin typeface="Calibri" panose="020F0502020204030204" pitchFamily="34" charset="0"/>
              </a:rPr>
              <a:t>Remember that bullet points should be as concise possible (the slides are only meant to support your explanations, not to replace them). For this, each bullet point should not contain more 10 words (exceptions are of course possible).</a:t>
            </a:r>
          </a:p>
          <a:p>
            <a:pPr marL="342900" indent="-342900">
              <a:spcAft>
                <a:spcPts val="600"/>
              </a:spcAft>
              <a:buFont typeface="Arial" pitchFamily="34" charset="0"/>
              <a:buChar char="•"/>
            </a:pPr>
            <a:r>
              <a:rPr lang="en-US">
                <a:latin typeface="Calibri" panose="020F0502020204030204" pitchFamily="34" charset="0"/>
              </a:rPr>
              <a:t>Each slide should contain a representative picture.</a:t>
            </a:r>
          </a:p>
          <a:p>
            <a:pPr marL="342900" indent="-342900">
              <a:spcAft>
                <a:spcPts val="600"/>
              </a:spcAft>
              <a:buFont typeface="Arial" pitchFamily="34" charset="0"/>
              <a:buChar char="•"/>
            </a:pPr>
            <a:r>
              <a:rPr lang="en-US">
                <a:latin typeface="Calibri" panose="020F0502020204030204" pitchFamily="34" charset="0"/>
              </a:rPr>
              <a:t>The slides should not look «too messy» or «too crowded». Consider splitting them into multiple slides. </a:t>
            </a:r>
          </a:p>
          <a:p>
            <a:pPr>
              <a:spcAft>
                <a:spcPts val="600"/>
              </a:spcAft>
            </a:pP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You are allowed to change titles and the order of the slides in this template!</a:t>
            </a:r>
          </a:p>
        </p:txBody>
      </p:sp>
    </p:spTree>
    <p:extLst>
      <p:ext uri="{BB962C8B-B14F-4D97-AF65-F5344CB8AC3E}">
        <p14:creationId xmlns:p14="http://schemas.microsoft.com/office/powerpoint/2010/main" val="2104357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An example of a polygon</a:t>
            </a:r>
            <a:r>
              <a:rPr lang="en-US" noProof="0" dirty="0"/>
              <a:t>:</a:t>
            </a:r>
            <a:endParaRPr lang="en-US" dirty="0"/>
          </a:p>
        </p:txBody>
      </p:sp>
      <p:pic>
        <p:nvPicPr>
          <p:cNvPr id="5" name="Picture 4">
            <a:extLst>
              <a:ext uri="{FF2B5EF4-FFF2-40B4-BE49-F238E27FC236}">
                <a16:creationId xmlns:a16="http://schemas.microsoft.com/office/drawing/2014/main" id="{D75ED52F-D86D-C641-AC44-7019F2409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312876"/>
            <a:ext cx="3537508" cy="30208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C5A76C-3EA3-6B43-A229-C94903517887}"/>
                  </a:ext>
                </a:extLst>
              </p:cNvPr>
              <p:cNvSpPr txBox="1"/>
              <p:nvPr/>
            </p:nvSpPr>
            <p:spPr>
              <a:xfrm>
                <a:off x="4211960" y="3445374"/>
                <a:ext cx="657231" cy="420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𝑣</m:t>
                      </m:r>
                      <m:r>
                        <m:rPr>
                          <m:sty m:val="p"/>
                        </m:rPr>
                        <a:rPr lang="en-US" sz="2800" b="0" i="0" baseline="-25000" smtClean="0">
                          <a:latin typeface="Cambria Math" panose="02040503050406030204" pitchFamily="18" charset="0"/>
                        </a:rPr>
                        <m:t>free</m:t>
                      </m:r>
                    </m:oMath>
                  </m:oMathPara>
                </a14:m>
                <a:endParaRPr lang="en-US" sz="2800" baseline="-25000" dirty="0"/>
              </a:p>
            </p:txBody>
          </p:sp>
        </mc:Choice>
        <mc:Fallback xmlns="">
          <p:sp>
            <p:nvSpPr>
              <p:cNvPr id="6" name="TextBox 5">
                <a:extLst>
                  <a:ext uri="{FF2B5EF4-FFF2-40B4-BE49-F238E27FC236}">
                    <a16:creationId xmlns:a16="http://schemas.microsoft.com/office/drawing/2014/main" id="{EAC5A76C-3EA3-6B43-A229-C94903517887}"/>
                  </a:ext>
                </a:extLst>
              </p:cNvPr>
              <p:cNvSpPr txBox="1">
                <a:spLocks noRot="1" noChangeAspect="1" noMove="1" noResize="1" noEditPoints="1" noAdjustHandles="1" noChangeArrowheads="1" noChangeShapeType="1" noTextEdit="1"/>
              </p:cNvSpPr>
              <p:nvPr/>
            </p:nvSpPr>
            <p:spPr>
              <a:xfrm>
                <a:off x="4211960" y="3445374"/>
                <a:ext cx="657231" cy="420949"/>
              </a:xfrm>
              <a:prstGeom prst="rect">
                <a:avLst/>
              </a:prstGeom>
              <a:blipFill>
                <a:blip r:embed="rId4"/>
                <a:stretch>
                  <a:fillRect l="-7692" r="-7692"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1EA776-A25E-974B-844D-E06C4996E820}"/>
                  </a:ext>
                </a:extLst>
              </p:cNvPr>
              <p:cNvSpPr txBox="1"/>
              <p:nvPr/>
            </p:nvSpPr>
            <p:spPr>
              <a:xfrm>
                <a:off x="5436096" y="4473116"/>
                <a:ext cx="732572" cy="360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m:rPr>
                          <m:sty m:val="p"/>
                        </m:rPr>
                        <a:rPr lang="en-US" b="0" i="0" baseline="-25000" smtClean="0">
                          <a:latin typeface="Cambria Math" panose="02040503050406030204" pitchFamily="18" charset="0"/>
                          <a:ea typeface="Cambria Math" panose="02040503050406030204" pitchFamily="18" charset="0"/>
                        </a:rPr>
                        <m:t>free</m:t>
                      </m:r>
                    </m:oMath>
                  </m:oMathPara>
                </a14:m>
                <a:endParaRPr lang="en-US" baseline="-25000" dirty="0"/>
              </a:p>
            </p:txBody>
          </p:sp>
        </mc:Choice>
        <mc:Fallback xmlns="">
          <p:sp>
            <p:nvSpPr>
              <p:cNvPr id="7" name="TextBox 6">
                <a:extLst>
                  <a:ext uri="{FF2B5EF4-FFF2-40B4-BE49-F238E27FC236}">
                    <a16:creationId xmlns:a16="http://schemas.microsoft.com/office/drawing/2014/main" id="{3D1EA776-A25E-974B-844D-E06C4996E820}"/>
                  </a:ext>
                </a:extLst>
              </p:cNvPr>
              <p:cNvSpPr txBox="1">
                <a:spLocks noRot="1" noChangeAspect="1" noMove="1" noResize="1" noEditPoints="1" noAdjustHandles="1" noChangeArrowheads="1" noChangeShapeType="1" noTextEdit="1"/>
              </p:cNvSpPr>
              <p:nvPr/>
            </p:nvSpPr>
            <p:spPr>
              <a:xfrm>
                <a:off x="5436096" y="4473116"/>
                <a:ext cx="732572" cy="360804"/>
              </a:xfrm>
              <a:prstGeom prst="rect">
                <a:avLst/>
              </a:prstGeom>
              <a:blipFill>
                <a:blip r:embed="rId5"/>
                <a:stretch>
                  <a:fillRect l="-10169" r="-5085" b="-13333"/>
                </a:stretch>
              </a:blipFill>
            </p:spPr>
            <p:txBody>
              <a:bodyPr/>
              <a:lstStyle/>
              <a:p>
                <a:r>
                  <a:rPr lang="en-US">
                    <a:noFill/>
                  </a:rPr>
                  <a:t> </a:t>
                </a:r>
              </a:p>
            </p:txBody>
          </p:sp>
        </mc:Fallback>
      </mc:AlternateContent>
    </p:spTree>
    <p:extLst>
      <p:ext uri="{BB962C8B-B14F-4D97-AF65-F5344CB8AC3E}">
        <p14:creationId xmlns:p14="http://schemas.microsoft.com/office/powerpoint/2010/main" val="2147396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dirty="0"/>
              <a:t>Merging the line segments</a:t>
            </a:r>
          </a:p>
        </p:txBody>
      </p:sp>
    </p:spTree>
    <p:extLst>
      <p:ext uri="{BB962C8B-B14F-4D97-AF65-F5344CB8AC3E}">
        <p14:creationId xmlns:p14="http://schemas.microsoft.com/office/powerpoint/2010/main" val="2283077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Polygon union:</a:t>
                </a:r>
              </a:p>
              <a:p>
                <a:pPr lvl="1"/>
                <a:r>
                  <a:rPr lang="en-US" b="1" dirty="0"/>
                  <a:t>Searching intersections</a:t>
                </a:r>
              </a:p>
              <a:p>
                <a:pPr lvl="1"/>
                <a:r>
                  <a:rPr lang="en-US" dirty="0"/>
                  <a:t>Merging the line segments</a:t>
                </a:r>
              </a:p>
              <a:p>
                <a:pPr lvl="1"/>
                <a:endParaRPr lang="en-US" dirty="0"/>
              </a:p>
              <a:p>
                <a:pPr marL="457200" lvl="1" indent="0">
                  <a:buNone/>
                </a:pPr>
                <a:r>
                  <a:rPr lang="en-US" dirty="0"/>
                  <a:t>For two lines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𝟏</m:t>
                        </m:r>
                      </m:sub>
                    </m:sSub>
                    <m:d>
                      <m:dPr>
                        <m:ctrlPr>
                          <a:rPr lang="en-US" b="1" i="1">
                            <a:latin typeface="Cambria Math" panose="02040503050406030204" pitchFamily="18" charset="0"/>
                          </a:rPr>
                        </m:ctrlPr>
                      </m:dPr>
                      <m:e>
                        <m:r>
                          <m:rPr>
                            <m:sty m:val="p"/>
                          </m:rPr>
                          <a:rPr lang="en-US">
                            <a:latin typeface="Cambria Math" panose="02040503050406030204" pitchFamily="18" charset="0"/>
                          </a:rPr>
                          <m:t>t</m:t>
                        </m:r>
                      </m:e>
                    </m:d>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oMath>
                </a14:m>
                <a:br>
                  <a:rPr lang="en-US"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𝐥</m:t>
                          </m:r>
                        </m:e>
                        <m:sub>
                          <m:r>
                            <a:rPr lang="en-US" b="1" i="1" smtClean="0">
                              <a:latin typeface="Cambria Math" panose="02040503050406030204" pitchFamily="18" charset="0"/>
                            </a:rPr>
                            <m:t>𝟏</m:t>
                          </m:r>
                        </m:sub>
                      </m:sSub>
                      <m:d>
                        <m:dPr>
                          <m:ctrlPr>
                            <a:rPr lang="en-US" b="1"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𝐥</m:t>
                          </m:r>
                        </m:e>
                        <m:sub>
                          <m:r>
                            <a:rPr lang="en-US" b="1" i="1" smtClean="0">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b="0" i="0" smtClean="0">
                              <a:latin typeface="Cambria Math" panose="02040503050406030204" pitchFamily="18" charset="0"/>
                            </a:rPr>
                            <m:t>s</m:t>
                          </m:r>
                        </m:e>
                      </m:d>
                      <m:r>
                        <a:rPr lang="en-US">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r>
                        <a:rPr lang="en-US">
                          <a:latin typeface="Cambria Math" panose="02040503050406030204" pitchFamily="18" charset="0"/>
                        </a:rPr>
                        <m:t>+</m:t>
                      </m:r>
                      <m:r>
                        <m:rPr>
                          <m:sty m:val="p"/>
                        </m:rPr>
                        <a:rPr lang="en-US" b="0" i="0" smtClean="0">
                          <a:latin typeface="Cambria Math" panose="02040503050406030204" pitchFamily="18" charset="0"/>
                        </a:rPr>
                        <m:t>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958A61C-90E0-E54A-94D5-1E6C6264E194}"/>
              </a:ext>
            </a:extLst>
          </p:cNvPr>
          <p:cNvCxnSpPr/>
          <p:nvPr/>
        </p:nvCxnSpPr>
        <p:spPr bwMode="auto">
          <a:xfrm flipV="1">
            <a:off x="5904148"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AE8D9716-0248-2B4B-AD2D-F707B60262C7}"/>
              </a:ext>
            </a:extLst>
          </p:cNvPr>
          <p:cNvCxnSpPr/>
          <p:nvPr/>
        </p:nvCxnSpPr>
        <p:spPr bwMode="auto">
          <a:xfrm flipH="1" flipV="1">
            <a:off x="6624228"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37F058-E2B4-A340-86FA-4B2368E1F97F}"/>
                  </a:ext>
                </a:extLst>
              </p:cNvPr>
              <p:cNvSpPr txBox="1"/>
              <p:nvPr/>
            </p:nvSpPr>
            <p:spPr>
              <a:xfrm>
                <a:off x="5613240"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oMath>
                  </m:oMathPara>
                </a14:m>
                <a:endParaRPr lang="en-US" dirty="0"/>
              </a:p>
            </p:txBody>
          </p:sp>
        </mc:Choice>
        <mc:Fallback xmlns="">
          <p:sp>
            <p:nvSpPr>
              <p:cNvPr id="8" name="TextBox 7">
                <a:extLst>
                  <a:ext uri="{FF2B5EF4-FFF2-40B4-BE49-F238E27FC236}">
                    <a16:creationId xmlns:a16="http://schemas.microsoft.com/office/drawing/2014/main" id="{5537F058-E2B4-A340-86FA-4B2368E1F97F}"/>
                  </a:ext>
                </a:extLst>
              </p:cNvPr>
              <p:cNvSpPr txBox="1">
                <a:spLocks noRot="1" noChangeAspect="1" noMove="1" noResize="1" noEditPoints="1" noAdjustHandles="1" noChangeArrowheads="1" noChangeShapeType="1" noTextEdit="1"/>
              </p:cNvSpPr>
              <p:nvPr/>
            </p:nvSpPr>
            <p:spPr>
              <a:xfrm>
                <a:off x="5613240" y="2586099"/>
                <a:ext cx="432048" cy="477888"/>
              </a:xfrm>
              <a:prstGeom prst="rect">
                <a:avLst/>
              </a:prstGeom>
              <a:blipFill>
                <a:blip r:embed="rId4"/>
                <a:stretch>
                  <a:fillRect l="-2857" r="-37143"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3B9EF3-4C77-D44D-8393-0A2DFE6538B2}"/>
                  </a:ext>
                </a:extLst>
              </p:cNvPr>
              <p:cNvSpPr txBox="1"/>
              <p:nvPr/>
            </p:nvSpPr>
            <p:spPr>
              <a:xfrm>
                <a:off x="7128284" y="1445126"/>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623B9EF3-4C77-D44D-8393-0A2DFE6538B2}"/>
                  </a:ext>
                </a:extLst>
              </p:cNvPr>
              <p:cNvSpPr txBox="1">
                <a:spLocks noRot="1" noChangeAspect="1" noMove="1" noResize="1" noEditPoints="1" noAdjustHandles="1" noChangeArrowheads="1" noChangeShapeType="1" noTextEdit="1"/>
              </p:cNvSpPr>
              <p:nvPr/>
            </p:nvSpPr>
            <p:spPr>
              <a:xfrm>
                <a:off x="7128284" y="1445126"/>
                <a:ext cx="720080" cy="477888"/>
              </a:xfrm>
              <a:prstGeom prst="rect">
                <a:avLst/>
              </a:prstGeom>
              <a:blipFill>
                <a:blip r:embed="rId5"/>
                <a:stretch>
                  <a:fillRect l="-1724" r="-22414"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5C6158-9CF0-D240-BA4E-5E2BD3B6E9D4}"/>
                  </a:ext>
                </a:extLst>
              </p:cNvPr>
              <p:cNvSpPr txBox="1"/>
              <p:nvPr/>
            </p:nvSpPr>
            <p:spPr>
              <a:xfrm>
                <a:off x="6660232"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sub>
                      </m:sSub>
                    </m:oMath>
                  </m:oMathPara>
                </a14:m>
                <a:endParaRPr lang="en-US" dirty="0"/>
              </a:p>
            </p:txBody>
          </p:sp>
        </mc:Choice>
        <mc:Fallback xmlns="">
          <p:sp>
            <p:nvSpPr>
              <p:cNvPr id="10" name="TextBox 9">
                <a:extLst>
                  <a:ext uri="{FF2B5EF4-FFF2-40B4-BE49-F238E27FC236}">
                    <a16:creationId xmlns:a16="http://schemas.microsoft.com/office/drawing/2014/main" id="{095C6158-9CF0-D240-BA4E-5E2BD3B6E9D4}"/>
                  </a:ext>
                </a:extLst>
              </p:cNvPr>
              <p:cNvSpPr txBox="1">
                <a:spLocks noRot="1" noChangeAspect="1" noMove="1" noResize="1" noEditPoints="1" noAdjustHandles="1" noChangeArrowheads="1" noChangeShapeType="1" noTextEdit="1"/>
              </p:cNvSpPr>
              <p:nvPr/>
            </p:nvSpPr>
            <p:spPr>
              <a:xfrm>
                <a:off x="6660232" y="2586099"/>
                <a:ext cx="432048" cy="477888"/>
              </a:xfrm>
              <a:prstGeom prst="rect">
                <a:avLst/>
              </a:prstGeom>
              <a:blipFill>
                <a:blip r:embed="rId6"/>
                <a:stretch>
                  <a:fillRect l="-2857" r="-40000"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C0C3DB-FA2D-C54B-B642-484B3D077054}"/>
                  </a:ext>
                </a:extLst>
              </p:cNvPr>
              <p:cNvSpPr txBox="1"/>
              <p:nvPr/>
            </p:nvSpPr>
            <p:spPr>
              <a:xfrm>
                <a:off x="6336196" y="813792"/>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11" name="TextBox 10">
                <a:extLst>
                  <a:ext uri="{FF2B5EF4-FFF2-40B4-BE49-F238E27FC236}">
                    <a16:creationId xmlns:a16="http://schemas.microsoft.com/office/drawing/2014/main" id="{86C0C3DB-FA2D-C54B-B642-484B3D077054}"/>
                  </a:ext>
                </a:extLst>
              </p:cNvPr>
              <p:cNvSpPr txBox="1">
                <a:spLocks noRot="1" noChangeAspect="1" noMove="1" noResize="1" noEditPoints="1" noAdjustHandles="1" noChangeArrowheads="1" noChangeShapeType="1" noTextEdit="1"/>
              </p:cNvSpPr>
              <p:nvPr/>
            </p:nvSpPr>
            <p:spPr>
              <a:xfrm>
                <a:off x="6336196" y="813792"/>
                <a:ext cx="720080" cy="477888"/>
              </a:xfrm>
              <a:prstGeom prst="rect">
                <a:avLst/>
              </a:prstGeom>
              <a:blipFill>
                <a:blip r:embed="rId7"/>
                <a:stretch>
                  <a:fillRect l="-1724" r="-22414" b="-5128"/>
                </a:stretch>
              </a:blipFill>
            </p:spPr>
            <p:txBody>
              <a:bodyPr/>
              <a:lstStyle/>
              <a:p>
                <a:r>
                  <a:rPr lang="en-US">
                    <a:noFill/>
                  </a:rPr>
                  <a:t> </a:t>
                </a:r>
              </a:p>
            </p:txBody>
          </p:sp>
        </mc:Fallback>
      </mc:AlternateContent>
    </p:spTree>
    <p:extLst>
      <p:ext uri="{BB962C8B-B14F-4D97-AF65-F5344CB8AC3E}">
        <p14:creationId xmlns:p14="http://schemas.microsoft.com/office/powerpoint/2010/main" val="375816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Polygon union:</a:t>
                </a:r>
              </a:p>
              <a:p>
                <a:pPr lvl="1"/>
                <a:r>
                  <a:rPr lang="en-US" b="1" dirty="0"/>
                  <a:t>Searching intersections</a:t>
                </a:r>
              </a:p>
              <a:p>
                <a:pPr lvl="1"/>
                <a:r>
                  <a:rPr lang="en-US" dirty="0"/>
                  <a:t>Merging the line segments</a:t>
                </a:r>
              </a:p>
              <a:p>
                <a:pPr lvl="1"/>
                <a:endParaRPr lang="en-US" dirty="0"/>
              </a:p>
              <a:p>
                <a:pPr marL="457200" lvl="1" indent="0">
                  <a:buNone/>
                </a:pPr>
                <a:r>
                  <a:rPr lang="en-US" dirty="0"/>
                  <a:t>For two lines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𝟏</m:t>
                        </m:r>
                      </m:sub>
                    </m:sSub>
                    <m:d>
                      <m:dPr>
                        <m:ctrlPr>
                          <a:rPr lang="en-US" b="1" i="1">
                            <a:latin typeface="Cambria Math" panose="02040503050406030204" pitchFamily="18" charset="0"/>
                          </a:rPr>
                        </m:ctrlPr>
                      </m:dPr>
                      <m:e>
                        <m:r>
                          <m:rPr>
                            <m:sty m:val="p"/>
                          </m:rPr>
                          <a:rPr lang="en-US">
                            <a:latin typeface="Cambria Math" panose="02040503050406030204" pitchFamily="18" charset="0"/>
                          </a:rPr>
                          <m:t>t</m:t>
                        </m:r>
                      </m:e>
                    </m:d>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𝐥</m:t>
                        </m:r>
                      </m:e>
                      <m:sub>
                        <m:r>
                          <a:rPr lang="en-US" b="1" i="1">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oMath>
                </a14:m>
                <a:br>
                  <a:rPr lang="en-US"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𝐥</m:t>
                          </m:r>
                        </m:e>
                        <m:sub>
                          <m:r>
                            <a:rPr lang="en-US" b="1" i="1" smtClean="0">
                              <a:latin typeface="Cambria Math" panose="02040503050406030204" pitchFamily="18" charset="0"/>
                            </a:rPr>
                            <m:t>𝟏</m:t>
                          </m:r>
                        </m:sub>
                      </m:sSub>
                      <m:d>
                        <m:dPr>
                          <m:ctrlPr>
                            <a:rPr lang="en-US" b="1"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𝐥</m:t>
                          </m:r>
                        </m:e>
                        <m:sub>
                          <m:r>
                            <a:rPr lang="en-US" b="1" i="1" smtClean="0">
                              <a:latin typeface="Cambria Math" panose="02040503050406030204" pitchFamily="18" charset="0"/>
                            </a:rPr>
                            <m:t>𝟐</m:t>
                          </m:r>
                        </m:sub>
                      </m:sSub>
                      <m:d>
                        <m:dPr>
                          <m:ctrlPr>
                            <a:rPr lang="en-US" b="1" i="1">
                              <a:latin typeface="Cambria Math" panose="02040503050406030204" pitchFamily="18" charset="0"/>
                            </a:rPr>
                          </m:ctrlPr>
                        </m:dPr>
                        <m:e>
                          <m:r>
                            <m:rPr>
                              <m:sty m:val="p"/>
                            </m:rPr>
                            <a:rPr lang="en-US" b="0" i="0" smtClean="0">
                              <a:latin typeface="Cambria Math" panose="02040503050406030204" pitchFamily="18" charset="0"/>
                            </a:rPr>
                            <m:t>s</m:t>
                          </m:r>
                        </m:e>
                      </m:d>
                      <m:r>
                        <a:rPr lang="en-US">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r>
                        <a:rPr lang="en-US">
                          <a:latin typeface="Cambria Math" panose="02040503050406030204" pitchFamily="18" charset="0"/>
                        </a:rPr>
                        <m:t>+</m:t>
                      </m:r>
                      <m:r>
                        <m:rPr>
                          <m:sty m:val="p"/>
                        </m:rPr>
                        <a:rPr lang="en-US" b="0" i="0" smtClean="0">
                          <a:latin typeface="Cambria Math" panose="02040503050406030204" pitchFamily="18" charset="0"/>
                        </a:rPr>
                        <m:t>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oMath>
                  </m:oMathPara>
                </a14:m>
                <a:endParaRPr lang="en-US" dirty="0"/>
              </a:p>
              <a:p>
                <a:pPr marL="457200" lvl="1" indent="0">
                  <a:buNone/>
                </a:pPr>
                <a:r>
                  <a:rPr lang="en-US" dirty="0"/>
                  <a:t>There is an intersection if:</a:t>
                </a:r>
              </a:p>
              <a:p>
                <a:pPr marL="457200" lvl="1" indent="0">
                  <a:buNone/>
                </a:pP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oMath>
                </a14:m>
                <a:r>
                  <a:rPr lang="en-US" dirty="0"/>
                  <a:t> for which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3749CD9-8AA4-394A-908E-98F7F9B4387D}"/>
              </a:ext>
            </a:extLst>
          </p:cNvPr>
          <p:cNvCxnSpPr/>
          <p:nvPr/>
        </p:nvCxnSpPr>
        <p:spPr bwMode="auto">
          <a:xfrm flipV="1">
            <a:off x="5904148"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0BECA40E-3470-9947-A533-5DC811649487}"/>
              </a:ext>
            </a:extLst>
          </p:cNvPr>
          <p:cNvCxnSpPr/>
          <p:nvPr/>
        </p:nvCxnSpPr>
        <p:spPr bwMode="auto">
          <a:xfrm flipH="1" flipV="1">
            <a:off x="6624228"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E58723-9DA6-3E4B-A9B9-50EA85D98E03}"/>
                  </a:ext>
                </a:extLst>
              </p:cNvPr>
              <p:cNvSpPr txBox="1"/>
              <p:nvPr/>
            </p:nvSpPr>
            <p:spPr>
              <a:xfrm>
                <a:off x="5613240"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sub>
                      </m:sSub>
                    </m:oMath>
                  </m:oMathPara>
                </a14:m>
                <a:endParaRPr lang="en-US" dirty="0"/>
              </a:p>
            </p:txBody>
          </p:sp>
        </mc:Choice>
        <mc:Fallback xmlns="">
          <p:sp>
            <p:nvSpPr>
              <p:cNvPr id="6" name="TextBox 5">
                <a:extLst>
                  <a:ext uri="{FF2B5EF4-FFF2-40B4-BE49-F238E27FC236}">
                    <a16:creationId xmlns:a16="http://schemas.microsoft.com/office/drawing/2014/main" id="{AFE58723-9DA6-3E4B-A9B9-50EA85D98E03}"/>
                  </a:ext>
                </a:extLst>
              </p:cNvPr>
              <p:cNvSpPr txBox="1">
                <a:spLocks noRot="1" noChangeAspect="1" noMove="1" noResize="1" noEditPoints="1" noAdjustHandles="1" noChangeArrowheads="1" noChangeShapeType="1" noTextEdit="1"/>
              </p:cNvSpPr>
              <p:nvPr/>
            </p:nvSpPr>
            <p:spPr>
              <a:xfrm>
                <a:off x="5613240" y="2586099"/>
                <a:ext cx="432048" cy="477888"/>
              </a:xfrm>
              <a:prstGeom prst="rect">
                <a:avLst/>
              </a:prstGeom>
              <a:blipFill>
                <a:blip r:embed="rId4"/>
                <a:stretch>
                  <a:fillRect l="-2857" r="-37143"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D07D51-336E-B749-9F12-6F1244816A81}"/>
                  </a:ext>
                </a:extLst>
              </p:cNvPr>
              <p:cNvSpPr txBox="1"/>
              <p:nvPr/>
            </p:nvSpPr>
            <p:spPr>
              <a:xfrm>
                <a:off x="7128284" y="1445126"/>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7" name="TextBox 6">
                <a:extLst>
                  <a:ext uri="{FF2B5EF4-FFF2-40B4-BE49-F238E27FC236}">
                    <a16:creationId xmlns:a16="http://schemas.microsoft.com/office/drawing/2014/main" id="{C2D07D51-336E-B749-9F12-6F1244816A81}"/>
                  </a:ext>
                </a:extLst>
              </p:cNvPr>
              <p:cNvSpPr txBox="1">
                <a:spLocks noRot="1" noChangeAspect="1" noMove="1" noResize="1" noEditPoints="1" noAdjustHandles="1" noChangeArrowheads="1" noChangeShapeType="1" noTextEdit="1"/>
              </p:cNvSpPr>
              <p:nvPr/>
            </p:nvSpPr>
            <p:spPr>
              <a:xfrm>
                <a:off x="7128284" y="1445126"/>
                <a:ext cx="720080" cy="477888"/>
              </a:xfrm>
              <a:prstGeom prst="rect">
                <a:avLst/>
              </a:prstGeom>
              <a:blipFill>
                <a:blip r:embed="rId5"/>
                <a:stretch>
                  <a:fillRect l="-1724" r="-22414"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0927DB-4658-A04A-B7CD-DC6691484A5B}"/>
                  </a:ext>
                </a:extLst>
              </p:cNvPr>
              <p:cNvSpPr txBox="1"/>
              <p:nvPr/>
            </p:nvSpPr>
            <p:spPr>
              <a:xfrm>
                <a:off x="6660232"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sub>
                      </m:sSub>
                    </m:oMath>
                  </m:oMathPara>
                </a14:m>
                <a:endParaRPr lang="en-US" dirty="0"/>
              </a:p>
            </p:txBody>
          </p:sp>
        </mc:Choice>
        <mc:Fallback xmlns="">
          <p:sp>
            <p:nvSpPr>
              <p:cNvPr id="8" name="TextBox 7">
                <a:extLst>
                  <a:ext uri="{FF2B5EF4-FFF2-40B4-BE49-F238E27FC236}">
                    <a16:creationId xmlns:a16="http://schemas.microsoft.com/office/drawing/2014/main" id="{7C0927DB-4658-A04A-B7CD-DC6691484A5B}"/>
                  </a:ext>
                </a:extLst>
              </p:cNvPr>
              <p:cNvSpPr txBox="1">
                <a:spLocks noRot="1" noChangeAspect="1" noMove="1" noResize="1" noEditPoints="1" noAdjustHandles="1" noChangeArrowheads="1" noChangeShapeType="1" noTextEdit="1"/>
              </p:cNvSpPr>
              <p:nvPr/>
            </p:nvSpPr>
            <p:spPr>
              <a:xfrm>
                <a:off x="6660232" y="2586099"/>
                <a:ext cx="432048" cy="477888"/>
              </a:xfrm>
              <a:prstGeom prst="rect">
                <a:avLst/>
              </a:prstGeom>
              <a:blipFill>
                <a:blip r:embed="rId6"/>
                <a:stretch>
                  <a:fillRect l="-2857" r="-40000"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ACE711-4585-EF4C-A2D0-4FE3F5C167CD}"/>
                  </a:ext>
                </a:extLst>
              </p:cNvPr>
              <p:cNvSpPr txBox="1"/>
              <p:nvPr/>
            </p:nvSpPr>
            <p:spPr>
              <a:xfrm>
                <a:off x="6336196" y="813792"/>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1AACE711-4585-EF4C-A2D0-4FE3F5C167CD}"/>
                  </a:ext>
                </a:extLst>
              </p:cNvPr>
              <p:cNvSpPr txBox="1">
                <a:spLocks noRot="1" noChangeAspect="1" noMove="1" noResize="1" noEditPoints="1" noAdjustHandles="1" noChangeArrowheads="1" noChangeShapeType="1" noTextEdit="1"/>
              </p:cNvSpPr>
              <p:nvPr/>
            </p:nvSpPr>
            <p:spPr>
              <a:xfrm>
                <a:off x="6336196" y="813792"/>
                <a:ext cx="720080" cy="477888"/>
              </a:xfrm>
              <a:prstGeom prst="rect">
                <a:avLst/>
              </a:prstGeom>
              <a:blipFill>
                <a:blip r:embed="rId7"/>
                <a:stretch>
                  <a:fillRect l="-1724" r="-22414" b="-5128"/>
                </a:stretch>
              </a:blipFill>
            </p:spPr>
            <p:txBody>
              <a:bodyPr/>
              <a:lstStyle/>
              <a:p>
                <a:r>
                  <a:rPr lang="en-US">
                    <a:noFill/>
                  </a:rPr>
                  <a:t> </a:t>
                </a:r>
              </a:p>
            </p:txBody>
          </p:sp>
        </mc:Fallback>
      </mc:AlternateContent>
    </p:spTree>
    <p:extLst>
      <p:ext uri="{BB962C8B-B14F-4D97-AF65-F5344CB8AC3E}">
        <p14:creationId xmlns:p14="http://schemas.microsoft.com/office/powerpoint/2010/main" val="2461944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b="1" dirty="0"/>
                  <a:t>Merging the line segments</a:t>
                </a:r>
              </a:p>
              <a:p>
                <a:pPr lvl="2"/>
                <a:r>
                  <a:rPr lang="en-US" dirty="0"/>
                  <a:t>Use cross product to determine point order</a:t>
                </a:r>
              </a:p>
              <a:p>
                <a:pPr marL="914400" lvl="2" indent="0">
                  <a:buNone/>
                </a:pPr>
                <a:r>
                  <a:rPr lang="en-US" dirty="0"/>
                  <a:t>		For:</a:t>
                </a:r>
              </a:p>
              <a:p>
                <a:pPr marL="914400" lvl="2"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oMath>
                </a14:m>
                <a:r>
                  <a:rPr lang="en-US" dirty="0"/>
                  <a:t>,</a:t>
                </a:r>
              </a:p>
              <a:p>
                <a:pPr marL="914400" lvl="2"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𝐥</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,1</m:t>
                        </m:r>
                      </m:sub>
                    </m:sSub>
                  </m:oMath>
                </a14:m>
                <a:r>
                  <a:rPr lang="en-US" dirty="0"/>
                  <a:t> and</a:t>
                </a:r>
              </a:p>
              <a:p>
                <a:pPr marL="914400" lvl="2" indent="0">
                  <a:buNone/>
                </a:pPr>
                <a:r>
                  <a:rPr lang="en-US" dirty="0"/>
                  <a:t>		</a:t>
                </a:r>
                <a14:m>
                  <m:oMath xmlns:m="http://schemas.openxmlformats.org/officeDocument/2006/math">
                    <m:r>
                      <m:rPr>
                        <m:sty m:val="p"/>
                      </m:rPr>
                      <a:rPr lang="en-US" b="0" i="0" smtClean="0">
                        <a:latin typeface="Cambria Math" panose="02040503050406030204" pitchFamily="18" charset="0"/>
                      </a:rPr>
                      <m:t>c</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𝐥</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𝐥</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914400" lvl="2" indent="0">
                  <a:buNone/>
                </a:pPr>
                <a:endParaRPr lang="en-US" dirty="0"/>
              </a:p>
              <a:p>
                <a:pPr marL="914400" lvl="2"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𝐢</m:t>
                    </m:r>
                    <m:r>
                      <a:rPr lang="en-US" b="1" i="0"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𝐩</m:t>
                        </m:r>
                      </m:e>
                      <m:sub>
                        <m:r>
                          <a:rPr lang="en-US" b="0" i="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2</m:t>
                        </m:r>
                      </m:sub>
                    </m:sSub>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if</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marL="914400" lvl="2"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𝐢</m:t>
                    </m:r>
                    <m:r>
                      <a:rPr lang="en-US" b="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 </m:t>
                    </m:r>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𝐩</m:t>
                        </m:r>
                      </m:e>
                      <m:sub>
                        <m:r>
                          <a:rPr lang="en-US" b="0" i="0" smtClean="0">
                            <a:latin typeface="Cambria Math" panose="02040503050406030204" pitchFamily="18" charset="0"/>
                            <a:ea typeface="Cambria Math" panose="02040503050406030204" pitchFamily="18" charset="0"/>
                          </a:rPr>
                          <m:t>1</m:t>
                        </m:r>
                        <m:r>
                          <a:rPr lang="en-US" b="0" i="0">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if</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c</m:t>
                    </m:r>
                    <m:r>
                      <a:rPr lang="en-US"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914400" lvl="2"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A390D7F-FC62-AB4D-A974-AFD5A1860C18}"/>
              </a:ext>
            </a:extLst>
          </p:cNvPr>
          <p:cNvCxnSpPr/>
          <p:nvPr/>
        </p:nvCxnSpPr>
        <p:spPr bwMode="auto">
          <a:xfrm flipV="1">
            <a:off x="6516216" y="1736812"/>
            <a:ext cx="1224136" cy="97210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AFA8F0D1-D02C-154A-AE39-8BDE7DC4B188}"/>
              </a:ext>
            </a:extLst>
          </p:cNvPr>
          <p:cNvCxnSpPr/>
          <p:nvPr/>
        </p:nvCxnSpPr>
        <p:spPr bwMode="auto">
          <a:xfrm flipH="1" flipV="1">
            <a:off x="7236296" y="1304764"/>
            <a:ext cx="144016" cy="1368152"/>
          </a:xfrm>
          <a:prstGeom prst="line">
            <a:avLst/>
          </a:prstGeom>
          <a:solidFill>
            <a:schemeClr val="accent1"/>
          </a:solid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40FF24-E7D8-AA48-B830-CBC774E3793F}"/>
                  </a:ext>
                </a:extLst>
              </p:cNvPr>
              <p:cNvSpPr txBox="1"/>
              <p:nvPr/>
            </p:nvSpPr>
            <p:spPr>
              <a:xfrm>
                <a:off x="6225308"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1,1</m:t>
                          </m:r>
                        </m:sub>
                      </m:sSub>
                    </m:oMath>
                  </m:oMathPara>
                </a14:m>
                <a:endParaRPr lang="en-US" dirty="0"/>
              </a:p>
            </p:txBody>
          </p:sp>
        </mc:Choice>
        <mc:Fallback xmlns="">
          <p:sp>
            <p:nvSpPr>
              <p:cNvPr id="7" name="TextBox 6">
                <a:extLst>
                  <a:ext uri="{FF2B5EF4-FFF2-40B4-BE49-F238E27FC236}">
                    <a16:creationId xmlns:a16="http://schemas.microsoft.com/office/drawing/2014/main" id="{9240FF24-E7D8-AA48-B830-CBC774E3793F}"/>
                  </a:ext>
                </a:extLst>
              </p:cNvPr>
              <p:cNvSpPr txBox="1">
                <a:spLocks noRot="1" noChangeAspect="1" noMove="1" noResize="1" noEditPoints="1" noAdjustHandles="1" noChangeArrowheads="1" noChangeShapeType="1" noTextEdit="1"/>
              </p:cNvSpPr>
              <p:nvPr/>
            </p:nvSpPr>
            <p:spPr>
              <a:xfrm>
                <a:off x="6225308" y="2586099"/>
                <a:ext cx="432048" cy="477888"/>
              </a:xfrm>
              <a:prstGeom prst="rect">
                <a:avLst/>
              </a:prstGeom>
              <a:blipFill>
                <a:blip r:embed="rId4"/>
                <a:stretch>
                  <a:fillRect l="-2857" r="-45714"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BF8FF5-8A29-5D43-8F31-6F7704CF1575}"/>
                  </a:ext>
                </a:extLst>
              </p:cNvPr>
              <p:cNvSpPr txBox="1"/>
              <p:nvPr/>
            </p:nvSpPr>
            <p:spPr>
              <a:xfrm>
                <a:off x="7740352" y="1445126"/>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1,2</m:t>
                          </m:r>
                        </m:sub>
                      </m:sSub>
                    </m:oMath>
                  </m:oMathPara>
                </a14:m>
                <a:endParaRPr lang="en-US" dirty="0"/>
              </a:p>
            </p:txBody>
          </p:sp>
        </mc:Choice>
        <mc:Fallback xmlns="">
          <p:sp>
            <p:nvSpPr>
              <p:cNvPr id="8" name="TextBox 7">
                <a:extLst>
                  <a:ext uri="{FF2B5EF4-FFF2-40B4-BE49-F238E27FC236}">
                    <a16:creationId xmlns:a16="http://schemas.microsoft.com/office/drawing/2014/main" id="{FEBF8FF5-8A29-5D43-8F31-6F7704CF1575}"/>
                  </a:ext>
                </a:extLst>
              </p:cNvPr>
              <p:cNvSpPr txBox="1">
                <a:spLocks noRot="1" noChangeAspect="1" noMove="1" noResize="1" noEditPoints="1" noAdjustHandles="1" noChangeArrowheads="1" noChangeShapeType="1" noTextEdit="1"/>
              </p:cNvSpPr>
              <p:nvPr/>
            </p:nvSpPr>
            <p:spPr>
              <a:xfrm>
                <a:off x="7740352" y="1445126"/>
                <a:ext cx="720080" cy="477888"/>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B15C5C-B3A7-7548-819C-6D97FD901377}"/>
                  </a:ext>
                </a:extLst>
              </p:cNvPr>
              <p:cNvSpPr txBox="1"/>
              <p:nvPr/>
            </p:nvSpPr>
            <p:spPr>
              <a:xfrm>
                <a:off x="7272300" y="2586099"/>
                <a:ext cx="432048"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2,1</m:t>
                          </m:r>
                        </m:sub>
                      </m:sSub>
                    </m:oMath>
                  </m:oMathPara>
                </a14:m>
                <a:endParaRPr lang="en-US" dirty="0"/>
              </a:p>
            </p:txBody>
          </p:sp>
        </mc:Choice>
        <mc:Fallback xmlns="">
          <p:sp>
            <p:nvSpPr>
              <p:cNvPr id="10" name="TextBox 9">
                <a:extLst>
                  <a:ext uri="{FF2B5EF4-FFF2-40B4-BE49-F238E27FC236}">
                    <a16:creationId xmlns:a16="http://schemas.microsoft.com/office/drawing/2014/main" id="{20B15C5C-B3A7-7548-819C-6D97FD901377}"/>
                  </a:ext>
                </a:extLst>
              </p:cNvPr>
              <p:cNvSpPr txBox="1">
                <a:spLocks noRot="1" noChangeAspect="1" noMove="1" noResize="1" noEditPoints="1" noAdjustHandles="1" noChangeArrowheads="1" noChangeShapeType="1" noTextEdit="1"/>
              </p:cNvSpPr>
              <p:nvPr/>
            </p:nvSpPr>
            <p:spPr>
              <a:xfrm>
                <a:off x="7272300" y="2586099"/>
                <a:ext cx="432048" cy="477888"/>
              </a:xfrm>
              <a:prstGeom prst="rect">
                <a:avLst/>
              </a:prstGeom>
              <a:blipFill>
                <a:blip r:embed="rId6"/>
                <a:stretch>
                  <a:fillRect l="-2857" r="-48571"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4037F6C-DC94-0B42-85C6-57494B9DBE39}"/>
                  </a:ext>
                </a:extLst>
              </p:cNvPr>
              <p:cNvSpPr txBox="1"/>
              <p:nvPr/>
            </p:nvSpPr>
            <p:spPr>
              <a:xfrm>
                <a:off x="6948264" y="813792"/>
                <a:ext cx="72008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2,2</m:t>
                          </m:r>
                        </m:sub>
                      </m:sSub>
                    </m:oMath>
                  </m:oMathPara>
                </a14:m>
                <a:endParaRPr lang="en-US" dirty="0"/>
              </a:p>
            </p:txBody>
          </p:sp>
        </mc:Choice>
        <mc:Fallback xmlns="">
          <p:sp>
            <p:nvSpPr>
              <p:cNvPr id="11" name="TextBox 10">
                <a:extLst>
                  <a:ext uri="{FF2B5EF4-FFF2-40B4-BE49-F238E27FC236}">
                    <a16:creationId xmlns:a16="http://schemas.microsoft.com/office/drawing/2014/main" id="{54037F6C-DC94-0B42-85C6-57494B9DBE39}"/>
                  </a:ext>
                </a:extLst>
              </p:cNvPr>
              <p:cNvSpPr txBox="1">
                <a:spLocks noRot="1" noChangeAspect="1" noMove="1" noResize="1" noEditPoints="1" noAdjustHandles="1" noChangeArrowheads="1" noChangeShapeType="1" noTextEdit="1"/>
              </p:cNvSpPr>
              <p:nvPr/>
            </p:nvSpPr>
            <p:spPr>
              <a:xfrm>
                <a:off x="6948264" y="813792"/>
                <a:ext cx="720080" cy="477888"/>
              </a:xfrm>
              <a:prstGeom prst="rect">
                <a:avLst/>
              </a:prstGeom>
              <a:blipFill>
                <a:blip r:embed="rId7"/>
                <a:stretch>
                  <a:fillRect b="-5128"/>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8C28AA3B-2EAC-7F4A-B97E-164AE78E31A4}"/>
              </a:ext>
            </a:extLst>
          </p:cNvPr>
          <p:cNvSpPr/>
          <p:nvPr/>
        </p:nvSpPr>
        <p:spPr bwMode="auto">
          <a:xfrm>
            <a:off x="7236296" y="202484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2" name="TextBox 11">
            <a:extLst>
              <a:ext uri="{FF2B5EF4-FFF2-40B4-BE49-F238E27FC236}">
                <a16:creationId xmlns:a16="http://schemas.microsoft.com/office/drawing/2014/main" id="{8AE3C1C3-EF54-E54B-958A-16826ADE3141}"/>
              </a:ext>
            </a:extLst>
          </p:cNvPr>
          <p:cNvSpPr txBox="1"/>
          <p:nvPr/>
        </p:nvSpPr>
        <p:spPr>
          <a:xfrm>
            <a:off x="6993471" y="1761201"/>
            <a:ext cx="269626" cy="461665"/>
          </a:xfrm>
          <a:prstGeom prst="rect">
            <a:avLst/>
          </a:prstGeom>
          <a:noFill/>
        </p:spPr>
        <p:txBody>
          <a:bodyPr wrap="none" rtlCol="0">
            <a:spAutoFit/>
          </a:bodyPr>
          <a:lstStyle/>
          <a:p>
            <a:r>
              <a:rPr lang="en-US" b="1" dirty="0" err="1"/>
              <a:t>i</a:t>
            </a:r>
            <a:endParaRPr lang="en-US" b="1" dirty="0"/>
          </a:p>
        </p:txBody>
      </p:sp>
    </p:spTree>
    <p:extLst>
      <p:ext uri="{BB962C8B-B14F-4D97-AF65-F5344CB8AC3E}">
        <p14:creationId xmlns:p14="http://schemas.microsoft.com/office/powerpoint/2010/main" val="2759394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 Polygon based representation</a:t>
            </a:r>
            <a:endParaRPr lang="en-US" noProof="0" dirty="0"/>
          </a:p>
        </p:txBody>
      </p:sp>
      <p:sp>
        <p:nvSpPr>
          <p:cNvPr id="3" name="Content Placeholder 2"/>
          <p:cNvSpPr>
            <a:spLocks noGrp="1"/>
          </p:cNvSpPr>
          <p:nvPr>
            <p:ph idx="1"/>
          </p:nvPr>
        </p:nvSpPr>
        <p:spPr/>
        <p:txBody>
          <a:bodyPr/>
          <a:lstStyle/>
          <a:p>
            <a:r>
              <a:rPr lang="en-US" dirty="0"/>
              <a:t>Polygon union:</a:t>
            </a:r>
          </a:p>
          <a:p>
            <a:pPr lvl="1"/>
            <a:r>
              <a:rPr lang="en-US" dirty="0"/>
              <a:t>Searching intersections</a:t>
            </a:r>
          </a:p>
          <a:p>
            <a:pPr lvl="1"/>
            <a:r>
              <a:rPr lang="en-US" b="1" dirty="0"/>
              <a:t>Merging the line segments</a:t>
            </a:r>
          </a:p>
        </p:txBody>
      </p:sp>
      <p:pic>
        <p:nvPicPr>
          <p:cNvPr id="9" name="Picture 8">
            <a:extLst>
              <a:ext uri="{FF2B5EF4-FFF2-40B4-BE49-F238E27FC236}">
                <a16:creationId xmlns:a16="http://schemas.microsoft.com/office/drawing/2014/main" id="{F701258A-0BA0-0644-800B-6BE963D3E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698" y="2960948"/>
            <a:ext cx="4844604" cy="2592288"/>
          </a:xfrm>
          <a:prstGeom prst="rect">
            <a:avLst/>
          </a:prstGeom>
        </p:spPr>
      </p:pic>
    </p:spTree>
    <p:extLst>
      <p:ext uri="{BB962C8B-B14F-4D97-AF65-F5344CB8AC3E}">
        <p14:creationId xmlns:p14="http://schemas.microsoft.com/office/powerpoint/2010/main" val="317082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Polygon based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Build a global map with polygons</a:t>
                </a:r>
              </a:p>
              <a:p>
                <a:r>
                  <a:rPr lang="en-US" dirty="0"/>
                  <a:t>At every measurement, the latest polygons is built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𝒫</m:t>
                          </m:r>
                        </m:e>
                        <m:sub>
                          <m:r>
                            <m:rPr>
                              <m:sty m:val="p"/>
                            </m:rPr>
                            <a:rPr lang="en-US" b="0" i="0" smtClean="0">
                              <a:latin typeface="Cambria Math" panose="02040503050406030204" pitchFamily="18" charset="0"/>
                            </a:rPr>
                            <m:t>k</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W</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m:t>
                                  </m:r>
                                </m:e>
                                <m:sub>
                                  <m:r>
                                    <a:rPr lang="en-US" b="0" i="1" smtClean="0">
                                      <a:latin typeface="Cambria Math" panose="02040503050406030204" pitchFamily="18" charset="0"/>
                                    </a:rPr>
                                    <m:t>𝑘</m:t>
                                  </m:r>
                                </m:sub>
                              </m:sSub>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𝒫</m:t>
                          </m:r>
                        </m:e>
                        <m:sub>
                          <m:r>
                            <m:rPr>
                              <m:sty m:val="p"/>
                            </m:rPr>
                            <a:rPr lang="en-US">
                              <a:latin typeface="Cambria Math" panose="02040503050406030204" pitchFamily="18" charset="0"/>
                            </a:rPr>
                            <m:t>k</m:t>
                          </m:r>
                          <m:r>
                            <a:rPr lang="en-US" b="0" i="0" smtClean="0">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W</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R</m:t>
                                  </m:r>
                                </m:e>
                                <m:sub>
                                  <m:r>
                                    <a:rPr lang="en-US" i="1">
                                      <a:latin typeface="Cambria Math" panose="02040503050406030204" pitchFamily="18" charset="0"/>
                                    </a:rPr>
                                    <m:t>𝑘</m:t>
                                  </m:r>
                                  <m:r>
                                    <a:rPr lang="en-US" b="0" i="1" smtClean="0">
                                      <a:latin typeface="Cambria Math" panose="02040503050406030204" pitchFamily="18" charset="0"/>
                                    </a:rPr>
                                    <m:t>−1</m:t>
                                  </m:r>
                                </m:sub>
                              </m:sSub>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fov</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W</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R</m:t>
                                  </m:r>
                                </m:e>
                                <m:sub>
                                  <m:r>
                                    <a:rPr lang="en-US" i="1">
                                      <a:latin typeface="Cambria Math" panose="02040503050406030204" pitchFamily="18" charset="0"/>
                                    </a:rPr>
                                    <m:t>𝑘</m:t>
                                  </m:r>
                                </m:sub>
                              </m:sSub>
                            </m:sub>
                          </m:sSub>
                        </m:e>
                      </m:d>
                    </m:oMath>
                  </m:oMathPara>
                </a14:m>
                <a:endParaRPr lang="en-US" dirty="0"/>
              </a:p>
              <a:p>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89A2554-5751-F648-8E09-9AD203D90446}"/>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2315749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578676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276872"/>
            <a:ext cx="370880" cy="370880"/>
          </a:xfrm>
          <a:prstGeom prst="rect">
            <a:avLst/>
          </a:prstGeom>
        </p:spPr>
      </p:pic>
    </p:spTree>
    <p:extLst>
      <p:ext uri="{BB962C8B-B14F-4D97-AF65-F5344CB8AC3E}">
        <p14:creationId xmlns:p14="http://schemas.microsoft.com/office/powerpoint/2010/main" val="554152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b="1" dirty="0"/>
              <a:t>Deformable:</a:t>
            </a:r>
          </a:p>
          <a:p>
            <a:pPr lvl="1"/>
            <a:r>
              <a:rPr lang="en-US" dirty="0"/>
              <a:t>Every polygon vertex is associated to a pose graph vertex</a:t>
            </a:r>
          </a:p>
          <a:p>
            <a:pPr lvl="1"/>
            <a:r>
              <a:rPr lang="en-US" dirty="0"/>
              <a:t>Allows to modify the polygon according to the pose graph</a:t>
            </a:r>
          </a:p>
          <a:p>
            <a:r>
              <a:rPr lang="en-US" dirty="0"/>
              <a:t>Frontier-based</a:t>
            </a:r>
          </a:p>
          <a:p>
            <a:pPr marL="457200" lvl="1" indent="0">
              <a:buNone/>
            </a:pPr>
            <a:endParaRPr lang="en-US" dirty="0"/>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780" y="3248980"/>
            <a:ext cx="370880" cy="370880"/>
          </a:xfrm>
          <a:prstGeom prst="rect">
            <a:avLst/>
          </a:prstGeom>
        </p:spPr>
      </p:pic>
    </p:spTree>
    <p:extLst>
      <p:ext uri="{BB962C8B-B14F-4D97-AF65-F5344CB8AC3E}">
        <p14:creationId xmlns:p14="http://schemas.microsoft.com/office/powerpoint/2010/main" val="2735745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05472"/>
            <a:ext cx="8712968" cy="4031873"/>
          </a:xfrm>
          <a:prstGeom prst="rect">
            <a:avLst/>
          </a:prstGeom>
          <a:solidFill>
            <a:srgbClr val="FFFF00"/>
          </a:solidFill>
        </p:spPr>
        <p:txBody>
          <a:bodyPr wrap="square" rtlCol="0">
            <a:spAutoFit/>
          </a:bodyPr>
          <a:lstStyle/>
          <a:p>
            <a:pPr>
              <a:spcAft>
                <a:spcPts val="600"/>
              </a:spcAft>
            </a:pPr>
            <a:r>
              <a:rPr lang="en-US" b="1">
                <a:latin typeface="Calibri" panose="020F0502020204030204" pitchFamily="34" charset="0"/>
              </a:rPr>
              <a:t>Multimedia</a:t>
            </a:r>
          </a:p>
          <a:p>
            <a:pPr>
              <a:spcAft>
                <a:spcPts val="600"/>
              </a:spcAft>
            </a:pPr>
            <a:endParaRPr lang="en-US">
              <a:latin typeface="Calibri" panose="020F0502020204030204" pitchFamily="34" charset="0"/>
            </a:endParaRPr>
          </a:p>
          <a:p>
            <a:pPr marL="342900" indent="-342900">
              <a:spcAft>
                <a:spcPts val="600"/>
              </a:spcAft>
              <a:buFont typeface="Arial" pitchFamily="34" charset="0"/>
              <a:buChar char="•"/>
            </a:pPr>
            <a:r>
              <a:rPr lang="en-US">
                <a:latin typeface="Calibri" panose="020F0502020204030204" pitchFamily="34" charset="0"/>
              </a:rPr>
              <a:t>Use figures, images and videos instead of long explanations</a:t>
            </a:r>
          </a:p>
          <a:p>
            <a:pPr marL="342900" indent="-342900">
              <a:spcAft>
                <a:spcPts val="600"/>
              </a:spcAft>
              <a:buFont typeface="Arial" pitchFamily="34" charset="0"/>
              <a:buChar char="•"/>
            </a:pPr>
            <a:r>
              <a:rPr lang="en-US">
                <a:latin typeface="Calibri" panose="020F0502020204030204" pitchFamily="34" charset="0"/>
              </a:rPr>
              <a:t>Make the pictures and videos as large as you can</a:t>
            </a:r>
          </a:p>
          <a:p>
            <a:pPr marL="342900" indent="-342900">
              <a:spcAft>
                <a:spcPts val="600"/>
              </a:spcAft>
              <a:buFont typeface="Arial" pitchFamily="34" charset="0"/>
              <a:buChar char="•"/>
            </a:pPr>
            <a:r>
              <a:rPr lang="en-US">
                <a:latin typeface="Calibri" panose="020F0502020204030204" pitchFamily="34" charset="0"/>
              </a:rPr>
              <a:t>In plots and diagrams, make sure all fonts are large enough</a:t>
            </a:r>
          </a:p>
          <a:p>
            <a:pPr marL="342900" indent="-342900">
              <a:spcAft>
                <a:spcPts val="600"/>
              </a:spcAft>
              <a:buFont typeface="Arial" pitchFamily="34" charset="0"/>
              <a:buChar char="•"/>
            </a:pPr>
            <a:r>
              <a:rPr lang="en-US">
                <a:latin typeface="Calibri" panose="020F0502020204030204" pitchFamily="34" charset="0"/>
              </a:rPr>
              <a:t>Play videos in loops</a:t>
            </a:r>
          </a:p>
          <a:p>
            <a:pPr marL="342900" indent="-342900">
              <a:spcAft>
                <a:spcPts val="600"/>
              </a:spcAft>
              <a:buFont typeface="Arial" pitchFamily="34" charset="0"/>
              <a:buChar char="•"/>
            </a:pPr>
            <a:r>
              <a:rPr lang="en-US">
                <a:latin typeface="Calibri" panose="020F0502020204030204" pitchFamily="34" charset="0"/>
              </a:rPr>
              <a:t>Play the videos without sound (unless you have good reasons)</a:t>
            </a:r>
          </a:p>
          <a:p>
            <a:pPr marL="342900" indent="-342900">
              <a:spcAft>
                <a:spcPts val="600"/>
              </a:spcAft>
              <a:buFont typeface="Arial" pitchFamily="34" charset="0"/>
              <a:buChar char="•"/>
            </a:pPr>
            <a:r>
              <a:rPr lang="en-US">
                <a:latin typeface="Calibri" panose="020F0502020204030204" pitchFamily="34" charset="0"/>
              </a:rPr>
              <a:t>Explain briefly what the video will show </a:t>
            </a:r>
            <a:r>
              <a:rPr lang="en-US" i="1">
                <a:latin typeface="Calibri" panose="020F0502020204030204" pitchFamily="34" charset="0"/>
              </a:rPr>
              <a:t>before</a:t>
            </a:r>
            <a:r>
              <a:rPr lang="en-US" b="1">
                <a:latin typeface="Calibri" panose="020F0502020204030204" pitchFamily="34" charset="0"/>
              </a:rPr>
              <a:t> </a:t>
            </a:r>
            <a:r>
              <a:rPr lang="en-US">
                <a:latin typeface="Calibri" panose="020F0502020204030204" pitchFamily="34" charset="0"/>
              </a:rPr>
              <a:t>you start it</a:t>
            </a:r>
          </a:p>
          <a:p>
            <a:pPr marL="342900" indent="-342900">
              <a:spcAft>
                <a:spcPts val="600"/>
              </a:spcAft>
              <a:buFont typeface="Arial" pitchFamily="34" charset="0"/>
              <a:buChar char="•"/>
            </a:pPr>
            <a:r>
              <a:rPr lang="en-US">
                <a:latin typeface="Calibri" panose="020F0502020204030204" pitchFamily="34" charset="0"/>
              </a:rPr>
              <a:t>Embed the videos in the presentation</a:t>
            </a:r>
          </a:p>
        </p:txBody>
      </p:sp>
    </p:spTree>
    <p:extLst>
      <p:ext uri="{BB962C8B-B14F-4D97-AF65-F5344CB8AC3E}">
        <p14:creationId xmlns:p14="http://schemas.microsoft.com/office/powerpoint/2010/main" val="1975856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 </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b="1"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2251708"/>
            <a:ext cx="370880" cy="370880"/>
          </a:xfrm>
          <a:prstGeom prst="rect">
            <a:avLst/>
          </a:prstGeom>
        </p:spPr>
      </p:pic>
      <p:pic>
        <p:nvPicPr>
          <p:cNvPr id="6" name="Picture 5">
            <a:extLst>
              <a:ext uri="{FF2B5EF4-FFF2-40B4-BE49-F238E27FC236}">
                <a16:creationId xmlns:a16="http://schemas.microsoft.com/office/drawing/2014/main" id="{A3981532-D8EF-1F44-99BE-4D49354E6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1736812"/>
            <a:ext cx="370880" cy="370880"/>
          </a:xfrm>
          <a:prstGeom prst="rect">
            <a:avLst/>
          </a:prstGeom>
        </p:spPr>
      </p:pic>
    </p:spTree>
    <p:extLst>
      <p:ext uri="{BB962C8B-B14F-4D97-AF65-F5344CB8AC3E}">
        <p14:creationId xmlns:p14="http://schemas.microsoft.com/office/powerpoint/2010/main" val="1240598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VIO systems produce a pose graph exhibiting drift</a:t>
                </a:r>
              </a:p>
              <a:p>
                <a:r>
                  <a:rPr lang="en-US" dirty="0"/>
                  <a:t>Polygon unions only locally guarantee to be correct</a:t>
                </a:r>
              </a:p>
              <a:p>
                <a:r>
                  <a:rPr lang="en-US" dirty="0"/>
                  <a:t>Active area:</a:t>
                </a:r>
              </a:p>
              <a:p>
                <a:pPr lvl="1"/>
                <a:r>
                  <a:rPr lang="en-US" dirty="0"/>
                  <a:t>The local area within which the drift is negligible</a:t>
                </a:r>
              </a:p>
              <a:p>
                <a:pPr lvl="1"/>
                <a:r>
                  <a:rPr lang="en-US" dirty="0"/>
                  <a:t>We make use of the pose graph to define the active area</a:t>
                </a:r>
              </a:p>
              <a:p>
                <a:pPr marL="914400" lvl="2"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active</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i</m:t>
                              </m:r>
                            </m:sub>
                          </m:sSub>
                          <m:r>
                            <a:rPr lang="en-US" b="0" i="1" smtClean="0">
                              <a:latin typeface="Cambria Math" panose="02040503050406030204" pitchFamily="18" charset="0"/>
                            </a:rPr>
                            <m:t> </m:t>
                          </m:r>
                        </m:e>
                        <m:e>
                          <m:r>
                            <a:rPr lang="en-US" b="0" i="0" smtClean="0">
                              <a:latin typeface="Cambria Math" panose="02040503050406030204" pitchFamily="18" charset="0"/>
                            </a:rPr>
                            <m:t> </m:t>
                          </m:r>
                          <m:r>
                            <m:rPr>
                              <m:sty m:val="p"/>
                            </m:rPr>
                            <a:rPr lang="en-US" b="0" i="0" smtClean="0">
                              <a:latin typeface="Cambria Math" panose="02040503050406030204" pitchFamily="18" charset="0"/>
                            </a:rPr>
                            <m:t>dist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current</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pg</m:t>
                                  </m:r>
                                  <m:r>
                                    <a:rPr lang="en-US" b="0" i="0" smtClean="0">
                                      <a:latin typeface="Cambria Math" panose="02040503050406030204" pitchFamily="18" charset="0"/>
                                    </a:rPr>
                                    <m:t>,</m:t>
                                  </m:r>
                                  <m:r>
                                    <m:rPr>
                                      <m:sty m:val="p"/>
                                    </m:rPr>
                                    <a:rPr lang="en-US" b="0" i="0" smtClean="0">
                                      <a:latin typeface="Cambria Math" panose="02040503050406030204" pitchFamily="18" charset="0"/>
                                    </a:rPr>
                                    <m:t>i</m:t>
                                  </m:r>
                                </m:sub>
                              </m:sSub>
                            </m:e>
                          </m:d>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pg</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V</m:t>
                          </m:r>
                        </m:e>
                        <m:sub>
                          <m:r>
                            <m:rPr>
                              <m:sty m:val="p"/>
                            </m:rPr>
                            <a:rPr lang="en-US" b="0" i="0" smtClean="0">
                              <a:latin typeface="Cambria Math" panose="02040503050406030204" pitchFamily="18" charset="0"/>
                              <a:ea typeface="Cambria Math" panose="02040503050406030204" pitchFamily="18" charset="0"/>
                            </a:rPr>
                            <m:t>pg</m:t>
                          </m:r>
                        </m:sub>
                      </m:sSub>
                    </m:oMath>
                  </m:oMathPara>
                </a14:m>
                <a:endParaRPr lang="en-US" dirty="0"/>
              </a:p>
            </p:txBody>
          </p:sp>
        </mc:Choice>
        <mc:Fallback xmlns="">
          <p:sp>
            <p:nvSpPr>
              <p:cNvPr id="3" name="Content Placeholder 2">
                <a:extLst>
                  <a:ext uri="{FF2B5EF4-FFF2-40B4-BE49-F238E27FC236}">
                    <a16:creationId xmlns:a16="http://schemas.microsoft.com/office/drawing/2014/main" id="{9B9A7A98-6EC3-854C-8633-1FB0F562F70B}"/>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941AD85C-F6A3-2940-A416-C1D1F5E2C132}"/>
              </a:ext>
            </a:extLst>
          </p:cNvPr>
          <p:cNvSpPr/>
          <p:nvPr/>
        </p:nvSpPr>
        <p:spPr bwMode="auto">
          <a:xfrm>
            <a:off x="1439652" y="5082348"/>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5" name="Oval 4">
            <a:extLst>
              <a:ext uri="{FF2B5EF4-FFF2-40B4-BE49-F238E27FC236}">
                <a16:creationId xmlns:a16="http://schemas.microsoft.com/office/drawing/2014/main" id="{1BCE16D9-3575-8144-AEBF-4F680DA179C0}"/>
              </a:ext>
            </a:extLst>
          </p:cNvPr>
          <p:cNvSpPr/>
          <p:nvPr/>
        </p:nvSpPr>
        <p:spPr bwMode="auto">
          <a:xfrm>
            <a:off x="2195736" y="508518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6" name="Oval 5">
            <a:extLst>
              <a:ext uri="{FF2B5EF4-FFF2-40B4-BE49-F238E27FC236}">
                <a16:creationId xmlns:a16="http://schemas.microsoft.com/office/drawing/2014/main" id="{FEC2DC0D-0907-B142-8017-3B8E8B7DB982}"/>
              </a:ext>
            </a:extLst>
          </p:cNvPr>
          <p:cNvSpPr/>
          <p:nvPr/>
        </p:nvSpPr>
        <p:spPr bwMode="auto">
          <a:xfrm>
            <a:off x="2951820"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7" name="Oval 6">
            <a:extLst>
              <a:ext uri="{FF2B5EF4-FFF2-40B4-BE49-F238E27FC236}">
                <a16:creationId xmlns:a16="http://schemas.microsoft.com/office/drawing/2014/main" id="{F443C0B1-E7EA-DA43-96E0-FAB8CFD9D437}"/>
              </a:ext>
            </a:extLst>
          </p:cNvPr>
          <p:cNvSpPr/>
          <p:nvPr/>
        </p:nvSpPr>
        <p:spPr bwMode="auto">
          <a:xfrm>
            <a:off x="2951820" y="5589240"/>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8" name="Oval 7">
            <a:extLst>
              <a:ext uri="{FF2B5EF4-FFF2-40B4-BE49-F238E27FC236}">
                <a16:creationId xmlns:a16="http://schemas.microsoft.com/office/drawing/2014/main" id="{BFC8AF64-2EBD-CF4A-88A2-79108406803A}"/>
              </a:ext>
            </a:extLst>
          </p:cNvPr>
          <p:cNvSpPr/>
          <p:nvPr/>
        </p:nvSpPr>
        <p:spPr bwMode="auto">
          <a:xfrm>
            <a:off x="3555332"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9" name="Oval 8">
            <a:extLst>
              <a:ext uri="{FF2B5EF4-FFF2-40B4-BE49-F238E27FC236}">
                <a16:creationId xmlns:a16="http://schemas.microsoft.com/office/drawing/2014/main" id="{4416FED9-F13E-9745-AEEC-77466A8DB5C1}"/>
              </a:ext>
            </a:extLst>
          </p:cNvPr>
          <p:cNvSpPr/>
          <p:nvPr/>
        </p:nvSpPr>
        <p:spPr bwMode="auto">
          <a:xfrm>
            <a:off x="2627784" y="5841268"/>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0" name="Oval 9">
            <a:extLst>
              <a:ext uri="{FF2B5EF4-FFF2-40B4-BE49-F238E27FC236}">
                <a16:creationId xmlns:a16="http://schemas.microsoft.com/office/drawing/2014/main" id="{391C5559-DEE1-CD42-9DDC-8CA4CFB51741}"/>
              </a:ext>
            </a:extLst>
          </p:cNvPr>
          <p:cNvSpPr/>
          <p:nvPr/>
        </p:nvSpPr>
        <p:spPr bwMode="auto">
          <a:xfrm>
            <a:off x="3311860" y="4617132"/>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12" name="Straight Connector 11">
            <a:extLst>
              <a:ext uri="{FF2B5EF4-FFF2-40B4-BE49-F238E27FC236}">
                <a16:creationId xmlns:a16="http://schemas.microsoft.com/office/drawing/2014/main" id="{00BFBD64-619D-D145-A8DB-D9BF2C9CDD30}"/>
              </a:ext>
            </a:extLst>
          </p:cNvPr>
          <p:cNvCxnSpPr>
            <a:cxnSpLocks/>
            <a:stCxn id="4" idx="6"/>
            <a:endCxn id="5" idx="2"/>
          </p:cNvCxnSpPr>
          <p:nvPr/>
        </p:nvCxnSpPr>
        <p:spPr bwMode="auto">
          <a:xfrm>
            <a:off x="1583668" y="5154356"/>
            <a:ext cx="612000" cy="2836"/>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545A9FA-2748-7E4C-8264-2F2113744ABC}"/>
              </a:ext>
            </a:extLst>
          </p:cNvPr>
          <p:cNvCxnSpPr>
            <a:stCxn id="5" idx="6"/>
            <a:endCxn id="6" idx="2"/>
          </p:cNvCxnSpPr>
          <p:nvPr/>
        </p:nvCxnSpPr>
        <p:spPr bwMode="auto">
          <a:xfrm flipV="1">
            <a:off x="2339752" y="5154332"/>
            <a:ext cx="612068" cy="286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C392E20-51DE-664B-ABC9-025AC669C63A}"/>
              </a:ext>
            </a:extLst>
          </p:cNvPr>
          <p:cNvCxnSpPr>
            <a:stCxn id="6" idx="7"/>
            <a:endCxn id="10" idx="3"/>
          </p:cNvCxnSpPr>
          <p:nvPr/>
        </p:nvCxnSpPr>
        <p:spPr bwMode="auto">
          <a:xfrm flipV="1">
            <a:off x="3074745" y="4740057"/>
            <a:ext cx="258206" cy="363358"/>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398034C7-1320-204E-AA25-44424896517B}"/>
              </a:ext>
            </a:extLst>
          </p:cNvPr>
          <p:cNvCxnSpPr>
            <a:stCxn id="6" idx="6"/>
            <a:endCxn id="8" idx="2"/>
          </p:cNvCxnSpPr>
          <p:nvPr/>
        </p:nvCxnSpPr>
        <p:spPr bwMode="auto">
          <a:xfrm>
            <a:off x="3095836" y="5154332"/>
            <a:ext cx="459496" cy="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840983CC-9615-A747-8931-C37BAACCA039}"/>
              </a:ext>
            </a:extLst>
          </p:cNvPr>
          <p:cNvCxnSpPr>
            <a:stCxn id="6" idx="4"/>
            <a:endCxn id="7" idx="0"/>
          </p:cNvCxnSpPr>
          <p:nvPr/>
        </p:nvCxnSpPr>
        <p:spPr bwMode="auto">
          <a:xfrm>
            <a:off x="3023828" y="5226340"/>
            <a:ext cx="0" cy="36290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25857991-FD1C-5E43-8F56-50F7A3961544}"/>
              </a:ext>
            </a:extLst>
          </p:cNvPr>
          <p:cNvCxnSpPr>
            <a:cxnSpLocks/>
            <a:stCxn id="7" idx="3"/>
            <a:endCxn id="9" idx="7"/>
          </p:cNvCxnSpPr>
          <p:nvPr/>
        </p:nvCxnSpPr>
        <p:spPr bwMode="auto">
          <a:xfrm flipH="1">
            <a:off x="2750709" y="5712165"/>
            <a:ext cx="222202" cy="150194"/>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sp>
        <p:nvSpPr>
          <p:cNvPr id="28" name="Oval 27">
            <a:extLst>
              <a:ext uri="{FF2B5EF4-FFF2-40B4-BE49-F238E27FC236}">
                <a16:creationId xmlns:a16="http://schemas.microsoft.com/office/drawing/2014/main" id="{BD009AAB-223C-AC4D-A98A-D5D359FAE533}"/>
              </a:ext>
            </a:extLst>
          </p:cNvPr>
          <p:cNvSpPr/>
          <p:nvPr/>
        </p:nvSpPr>
        <p:spPr bwMode="auto">
          <a:xfrm>
            <a:off x="4131420" y="5082324"/>
            <a:ext cx="144016" cy="144016"/>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cxnSp>
        <p:nvCxnSpPr>
          <p:cNvPr id="30" name="Straight Connector 29">
            <a:extLst>
              <a:ext uri="{FF2B5EF4-FFF2-40B4-BE49-F238E27FC236}">
                <a16:creationId xmlns:a16="http://schemas.microsoft.com/office/drawing/2014/main" id="{A2E56B3F-C983-424C-B6C8-255352EAC17B}"/>
              </a:ext>
            </a:extLst>
          </p:cNvPr>
          <p:cNvCxnSpPr>
            <a:stCxn id="8" idx="6"/>
            <a:endCxn id="28" idx="2"/>
          </p:cNvCxnSpPr>
          <p:nvPr/>
        </p:nvCxnSpPr>
        <p:spPr bwMode="auto">
          <a:xfrm>
            <a:off x="3699348" y="5154332"/>
            <a:ext cx="432072" cy="0"/>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A25C294F-0CC4-D448-BDF4-C1FB21ADBB56}"/>
              </a:ext>
            </a:extLst>
          </p:cNvPr>
          <p:cNvCxnSpPr>
            <a:stCxn id="10" idx="6"/>
            <a:endCxn id="28" idx="1"/>
          </p:cNvCxnSpPr>
          <p:nvPr/>
        </p:nvCxnSpPr>
        <p:spPr bwMode="auto">
          <a:xfrm>
            <a:off x="3455876" y="4689140"/>
            <a:ext cx="696635" cy="414275"/>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3DC0E-3C2A-074B-8299-DE88B980EDA5}"/>
                  </a:ext>
                </a:extLst>
              </p:cNvPr>
              <p:cNvSpPr txBox="1"/>
              <p:nvPr/>
            </p:nvSpPr>
            <p:spPr>
              <a:xfrm>
                <a:off x="1835696" y="4680247"/>
                <a:ext cx="432048" cy="3954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m:rPr>
                              <m:sty m:val="p"/>
                            </m:rPr>
                            <a:rPr lang="en-US" sz="1800" b="0" i="0" smtClean="0">
                              <a:latin typeface="Cambria Math" panose="02040503050406030204" pitchFamily="18" charset="0"/>
                            </a:rPr>
                            <m:t>pg</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current</m:t>
                          </m:r>
                        </m:sub>
                      </m:sSub>
                    </m:oMath>
                  </m:oMathPara>
                </a14:m>
                <a:endParaRPr lang="en-US" sz="1800" dirty="0"/>
              </a:p>
            </p:txBody>
          </p:sp>
        </mc:Choice>
        <mc:Fallback xmlns="">
          <p:sp>
            <p:nvSpPr>
              <p:cNvPr id="33" name="TextBox 32">
                <a:extLst>
                  <a:ext uri="{FF2B5EF4-FFF2-40B4-BE49-F238E27FC236}">
                    <a16:creationId xmlns:a16="http://schemas.microsoft.com/office/drawing/2014/main" id="{74D3DC0E-3C2A-074B-8299-DE88B980EDA5}"/>
                  </a:ext>
                </a:extLst>
              </p:cNvPr>
              <p:cNvSpPr txBox="1">
                <a:spLocks noRot="1" noChangeAspect="1" noMove="1" noResize="1" noEditPoints="1" noAdjustHandles="1" noChangeArrowheads="1" noChangeShapeType="1" noTextEdit="1"/>
              </p:cNvSpPr>
              <p:nvPr/>
            </p:nvSpPr>
            <p:spPr>
              <a:xfrm>
                <a:off x="1835696" y="4680247"/>
                <a:ext cx="432048" cy="395493"/>
              </a:xfrm>
              <a:prstGeom prst="rect">
                <a:avLst/>
              </a:prstGeom>
              <a:blipFill>
                <a:blip r:embed="rId3"/>
                <a:stretch>
                  <a:fillRect r="-1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6C5292-147D-6B4A-9D0D-1020D6727AC4}"/>
                  </a:ext>
                </a:extLst>
              </p:cNvPr>
              <p:cNvSpPr txBox="1"/>
              <p:nvPr/>
            </p:nvSpPr>
            <p:spPr>
              <a:xfrm>
                <a:off x="3406654" y="4347378"/>
                <a:ext cx="432048" cy="3954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m:rPr>
                              <m:sty m:val="p"/>
                            </m:rPr>
                            <a:rPr lang="en-US" sz="1800" b="0" i="0" smtClean="0">
                              <a:latin typeface="Cambria Math" panose="02040503050406030204" pitchFamily="18" charset="0"/>
                            </a:rPr>
                            <m:t>pg</m:t>
                          </m:r>
                          <m:r>
                            <a:rPr lang="en-US" sz="1800" b="0" i="1" smtClean="0">
                              <a:latin typeface="Cambria Math" panose="02040503050406030204" pitchFamily="18" charset="0"/>
                            </a:rPr>
                            <m:t>,</m:t>
                          </m:r>
                          <m:r>
                            <a:rPr lang="en-US" sz="1800" b="0" i="0" smtClean="0">
                              <a:latin typeface="Cambria Math" panose="02040503050406030204" pitchFamily="18" charset="0"/>
                            </a:rPr>
                            <m:t>3</m:t>
                          </m:r>
                        </m:sub>
                      </m:sSub>
                    </m:oMath>
                  </m:oMathPara>
                </a14:m>
                <a:endParaRPr lang="en-US" sz="1800" dirty="0"/>
              </a:p>
            </p:txBody>
          </p:sp>
        </mc:Choice>
        <mc:Fallback xmlns="">
          <p:sp>
            <p:nvSpPr>
              <p:cNvPr id="34" name="TextBox 33">
                <a:extLst>
                  <a:ext uri="{FF2B5EF4-FFF2-40B4-BE49-F238E27FC236}">
                    <a16:creationId xmlns:a16="http://schemas.microsoft.com/office/drawing/2014/main" id="{B76C5292-147D-6B4A-9D0D-1020D6727AC4}"/>
                  </a:ext>
                </a:extLst>
              </p:cNvPr>
              <p:cNvSpPr txBox="1">
                <a:spLocks noRot="1" noChangeAspect="1" noMove="1" noResize="1" noEditPoints="1" noAdjustHandles="1" noChangeArrowheads="1" noChangeShapeType="1" noTextEdit="1"/>
              </p:cNvSpPr>
              <p:nvPr/>
            </p:nvSpPr>
            <p:spPr>
              <a:xfrm>
                <a:off x="3406654" y="4347378"/>
                <a:ext cx="432048" cy="395493"/>
              </a:xfrm>
              <a:prstGeom prst="rect">
                <a:avLst/>
              </a:prstGeom>
              <a:blipFill>
                <a:blip r:embed="rId4"/>
                <a:stretch>
                  <a:fillRect r="-3714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0B67487-A5B1-F34A-9410-42FA161C3A7E}"/>
                  </a:ext>
                </a:extLst>
              </p:cNvPr>
              <p:cNvSpPr txBox="1"/>
              <p:nvPr/>
            </p:nvSpPr>
            <p:spPr>
              <a:xfrm>
                <a:off x="4535337" y="4617132"/>
                <a:ext cx="2701450" cy="415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dist</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m:rPr>
                                  <m:sty m:val="p"/>
                                </m:rPr>
                                <a:rPr lang="en-US" sz="1800">
                                  <a:latin typeface="Cambria Math" panose="02040503050406030204" pitchFamily="18" charset="0"/>
                                </a:rPr>
                                <m:t>pg</m:t>
                              </m:r>
                              <m:r>
                                <a:rPr lang="en-US" sz="1800">
                                  <a:latin typeface="Cambria Math" panose="02040503050406030204" pitchFamily="18" charset="0"/>
                                </a:rPr>
                                <m:t>,</m:t>
                              </m:r>
                              <m:r>
                                <m:rPr>
                                  <m:sty m:val="p"/>
                                </m:rPr>
                                <a:rPr lang="en-US" sz="1800">
                                  <a:latin typeface="Cambria Math" panose="02040503050406030204" pitchFamily="18" charset="0"/>
                                </a:rPr>
                                <m:t>current</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m:rPr>
                                  <m:sty m:val="p"/>
                                </m:rPr>
                                <a:rPr lang="en-US" sz="1800">
                                  <a:latin typeface="Cambria Math" panose="02040503050406030204" pitchFamily="18" charset="0"/>
                                </a:rPr>
                                <m:t>pg</m:t>
                              </m:r>
                              <m:r>
                                <a:rPr lang="en-US" sz="1800">
                                  <a:latin typeface="Cambria Math" panose="02040503050406030204" pitchFamily="18" charset="0"/>
                                </a:rPr>
                                <m:t>,</m:t>
                              </m:r>
                              <m:r>
                                <a:rPr lang="en-US" sz="1800" b="0" i="1" smtClean="0">
                                  <a:latin typeface="Cambria Math" panose="02040503050406030204" pitchFamily="18" charset="0"/>
                                </a:rPr>
                                <m:t>3</m:t>
                              </m:r>
                            </m:sub>
                          </m:sSub>
                        </m:e>
                      </m:d>
                      <m:r>
                        <a:rPr lang="en-US" sz="1800" b="0" i="1" smtClean="0">
                          <a:latin typeface="Cambria Math" panose="02040503050406030204" pitchFamily="18" charset="0"/>
                        </a:rPr>
                        <m:t>=2</m:t>
                      </m:r>
                    </m:oMath>
                  </m:oMathPara>
                </a14:m>
                <a:endParaRPr lang="en-US" sz="1800" dirty="0"/>
              </a:p>
            </p:txBody>
          </p:sp>
        </mc:Choice>
        <mc:Fallback xmlns="">
          <p:sp>
            <p:nvSpPr>
              <p:cNvPr id="35" name="TextBox 34">
                <a:extLst>
                  <a:ext uri="{FF2B5EF4-FFF2-40B4-BE49-F238E27FC236}">
                    <a16:creationId xmlns:a16="http://schemas.microsoft.com/office/drawing/2014/main" id="{70B67487-A5B1-F34A-9410-42FA161C3A7E}"/>
                  </a:ext>
                </a:extLst>
              </p:cNvPr>
              <p:cNvSpPr txBox="1">
                <a:spLocks noRot="1" noChangeAspect="1" noMove="1" noResize="1" noEditPoints="1" noAdjustHandles="1" noChangeArrowheads="1" noChangeShapeType="1" noTextEdit="1"/>
              </p:cNvSpPr>
              <p:nvPr/>
            </p:nvSpPr>
            <p:spPr>
              <a:xfrm>
                <a:off x="4535337" y="4617132"/>
                <a:ext cx="2701450" cy="415242"/>
              </a:xfrm>
              <a:prstGeom prst="rect">
                <a:avLst/>
              </a:prstGeom>
              <a:blipFill>
                <a:blip r:embed="rId5"/>
                <a:stretch>
                  <a:fillRect b="-3030"/>
                </a:stretch>
              </a:blipFill>
            </p:spPr>
            <p:txBody>
              <a:bodyPr/>
              <a:lstStyle/>
              <a:p>
                <a:r>
                  <a:rPr lang="en-US">
                    <a:noFill/>
                  </a:rPr>
                  <a:t> </a:t>
                </a:r>
              </a:p>
            </p:txBody>
          </p:sp>
        </mc:Fallback>
      </mc:AlternateContent>
    </p:spTree>
    <p:extLst>
      <p:ext uri="{BB962C8B-B14F-4D97-AF65-F5344CB8AC3E}">
        <p14:creationId xmlns:p14="http://schemas.microsoft.com/office/powerpoint/2010/main" val="406748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VIO systems produce a pose graph exhibiting drift</a:t>
            </a:r>
          </a:p>
          <a:p>
            <a:r>
              <a:rPr lang="en-US" dirty="0"/>
              <a:t>Polygon unions only locally guarantee to be correct</a:t>
            </a:r>
          </a:p>
          <a:p>
            <a:r>
              <a:rPr lang="en-US" dirty="0"/>
              <a:t>Active area:</a:t>
            </a:r>
          </a:p>
          <a:p>
            <a:pPr lvl="1"/>
            <a:r>
              <a:rPr lang="en-US" dirty="0"/>
              <a:t>The local area within which the drift is negligible</a:t>
            </a:r>
          </a:p>
          <a:p>
            <a:pPr lvl="1"/>
            <a:r>
              <a:rPr lang="en-US" dirty="0"/>
              <a:t>We make use of the pose graph to define the active area</a:t>
            </a:r>
          </a:p>
          <a:p>
            <a:pPr lvl="1"/>
            <a:r>
              <a:rPr lang="en-US" dirty="0"/>
              <a:t>All the polygon vertices belonging to a pose graph vertex in the active area</a:t>
            </a:r>
          </a:p>
        </p:txBody>
      </p:sp>
    </p:spTree>
    <p:extLst>
      <p:ext uri="{BB962C8B-B14F-4D97-AF65-F5344CB8AC3E}">
        <p14:creationId xmlns:p14="http://schemas.microsoft.com/office/powerpoint/2010/main" val="321475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Robustness to drift</a:t>
            </a:r>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p:txBody>
          <a:bodyPr/>
          <a:lstStyle/>
          <a:p>
            <a:r>
              <a:rPr lang="en-US" dirty="0"/>
              <a:t>VIO systems produce a pose graph exhibiting drift</a:t>
            </a:r>
          </a:p>
          <a:p>
            <a:r>
              <a:rPr lang="en-US" dirty="0"/>
              <a:t>Polygon unions only locally guarantee to be correct</a:t>
            </a:r>
          </a:p>
          <a:p>
            <a:r>
              <a:rPr lang="en-US" dirty="0"/>
              <a:t>Active area:</a:t>
            </a:r>
          </a:p>
          <a:p>
            <a:pPr lvl="1"/>
            <a:r>
              <a:rPr lang="en-US" dirty="0"/>
              <a:t>The local area within which the drift is negligible</a:t>
            </a:r>
          </a:p>
          <a:p>
            <a:pPr lvl="1"/>
            <a:r>
              <a:rPr lang="en-US" dirty="0"/>
              <a:t>We make use of the pose graph to define the active area</a:t>
            </a:r>
          </a:p>
          <a:p>
            <a:pPr lvl="1"/>
            <a:r>
              <a:rPr lang="en-US" dirty="0"/>
              <a:t>All the polygon vertices belonging to a pose graph vertex in the active area</a:t>
            </a:r>
          </a:p>
          <a:p>
            <a:r>
              <a:rPr lang="en-US" dirty="0"/>
              <a:t>How to merge if it should actually overlap?</a:t>
            </a:r>
          </a:p>
        </p:txBody>
      </p:sp>
    </p:spTree>
    <p:extLst>
      <p:ext uri="{BB962C8B-B14F-4D97-AF65-F5344CB8AC3E}">
        <p14:creationId xmlns:p14="http://schemas.microsoft.com/office/powerpoint/2010/main" val="23629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47C-D71C-0847-B93F-65B797CAEF70}"/>
              </a:ext>
            </a:extLst>
          </p:cNvPr>
          <p:cNvSpPr>
            <a:spLocks noGrp="1"/>
          </p:cNvSpPr>
          <p:nvPr>
            <p:ph type="title"/>
          </p:nvPr>
        </p:nvSpPr>
        <p:spPr/>
        <p:txBody>
          <a:bodyPr/>
          <a:lstStyle/>
          <a:p>
            <a:r>
              <a:rPr lang="en-US" dirty="0"/>
              <a:t>Approach - How to merge if it should actually overlap?</a:t>
            </a:r>
            <a:br>
              <a:rPr lang="en-US" dirty="0"/>
            </a:br>
            <a:endParaRPr lang="en-US" dirty="0"/>
          </a:p>
        </p:txBody>
      </p:sp>
      <p:sp>
        <p:nvSpPr>
          <p:cNvPr id="3" name="Content Placeholder 2">
            <a:extLst>
              <a:ext uri="{FF2B5EF4-FFF2-40B4-BE49-F238E27FC236}">
                <a16:creationId xmlns:a16="http://schemas.microsoft.com/office/drawing/2014/main" id="{9B9A7A98-6EC3-854C-8633-1FB0F562F70B}"/>
              </a:ext>
            </a:extLst>
          </p:cNvPr>
          <p:cNvSpPr>
            <a:spLocks noGrp="1"/>
          </p:cNvSpPr>
          <p:nvPr>
            <p:ph idx="1"/>
          </p:nvPr>
        </p:nvSpPr>
        <p:spPr>
          <a:xfrm>
            <a:off x="155575" y="1504529"/>
            <a:ext cx="8836025" cy="5380855"/>
          </a:xfrm>
        </p:spPr>
        <p:txBody>
          <a:bodyPr/>
          <a:lstStyle/>
          <a:p>
            <a:r>
              <a:rPr lang="en-US" dirty="0"/>
              <a:t>Merge polygons if SLAM system detected a loop closure:</a:t>
            </a:r>
          </a:p>
          <a:p>
            <a:pPr lvl="1"/>
            <a:r>
              <a:rPr lang="en-US" dirty="0"/>
              <a:t>Correct polygons according to the corrected pose graph</a:t>
            </a:r>
          </a:p>
          <a:p>
            <a:pPr lvl="1"/>
            <a:r>
              <a:rPr lang="en-US" dirty="0"/>
              <a:t>Merge polygons </a:t>
            </a:r>
          </a:p>
        </p:txBody>
      </p:sp>
    </p:spTree>
    <p:extLst>
      <p:ext uri="{BB962C8B-B14F-4D97-AF65-F5344CB8AC3E}">
        <p14:creationId xmlns:p14="http://schemas.microsoft.com/office/powerpoint/2010/main" val="1623345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50C9-ED97-B049-8E23-A121A3D7B608}"/>
              </a:ext>
            </a:extLst>
          </p:cNvPr>
          <p:cNvSpPr>
            <a:spLocks noGrp="1"/>
          </p:cNvSpPr>
          <p:nvPr>
            <p:ph type="title"/>
          </p:nvPr>
        </p:nvSpPr>
        <p:spPr/>
        <p:txBody>
          <a:bodyPr/>
          <a:lstStyle/>
          <a:p>
            <a:r>
              <a:rPr lang="en-US" dirty="0"/>
              <a:t>Approach - Key properties</a:t>
            </a:r>
          </a:p>
        </p:txBody>
      </p:sp>
      <p:sp>
        <p:nvSpPr>
          <p:cNvPr id="3" name="Content Placeholder 2">
            <a:extLst>
              <a:ext uri="{FF2B5EF4-FFF2-40B4-BE49-F238E27FC236}">
                <a16:creationId xmlns:a16="http://schemas.microsoft.com/office/drawing/2014/main" id="{C89A2554-5751-F648-8E09-9AD203D90446}"/>
              </a:ext>
            </a:extLst>
          </p:cNvPr>
          <p:cNvSpPr>
            <a:spLocks noGrp="1"/>
          </p:cNvSpPr>
          <p:nvPr>
            <p:ph idx="1"/>
          </p:nvPr>
        </p:nvSpPr>
        <p:spPr/>
        <p:txBody>
          <a:bodyPr/>
          <a:lstStyle/>
          <a:p>
            <a:r>
              <a:rPr lang="en-US" dirty="0"/>
              <a:t>Robustness to drift</a:t>
            </a:r>
          </a:p>
          <a:p>
            <a:r>
              <a:rPr lang="en-US" dirty="0"/>
              <a:t>Deformable</a:t>
            </a:r>
          </a:p>
          <a:p>
            <a:r>
              <a:rPr lang="en-US" dirty="0"/>
              <a:t>Frontier-based</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4F10A554-621D-7F4E-BF9F-C68D43B3A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788" y="2251708"/>
            <a:ext cx="370880" cy="370880"/>
          </a:xfrm>
          <a:prstGeom prst="rect">
            <a:avLst/>
          </a:prstGeom>
        </p:spPr>
      </p:pic>
      <p:pic>
        <p:nvPicPr>
          <p:cNvPr id="6" name="Picture 5">
            <a:extLst>
              <a:ext uri="{FF2B5EF4-FFF2-40B4-BE49-F238E27FC236}">
                <a16:creationId xmlns:a16="http://schemas.microsoft.com/office/drawing/2014/main" id="{A3981532-D8EF-1F44-99BE-4D49354E6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788" y="1736812"/>
            <a:ext cx="370880" cy="370880"/>
          </a:xfrm>
          <a:prstGeom prst="rect">
            <a:avLst/>
          </a:prstGeom>
        </p:spPr>
      </p:pic>
      <p:pic>
        <p:nvPicPr>
          <p:cNvPr id="7" name="Picture 6">
            <a:extLst>
              <a:ext uri="{FF2B5EF4-FFF2-40B4-BE49-F238E27FC236}">
                <a16:creationId xmlns:a16="http://schemas.microsoft.com/office/drawing/2014/main" id="{BC800DF2-D12A-B14B-9E59-83EAFC4BF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020" y="1160748"/>
            <a:ext cx="370880" cy="370880"/>
          </a:xfrm>
          <a:prstGeom prst="rect">
            <a:avLst/>
          </a:prstGeom>
        </p:spPr>
      </p:pic>
    </p:spTree>
    <p:extLst>
      <p:ext uri="{BB962C8B-B14F-4D97-AF65-F5344CB8AC3E}">
        <p14:creationId xmlns:p14="http://schemas.microsoft.com/office/powerpoint/2010/main" val="3935306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91B6-8D71-0C43-9E79-CC2C8FD5513A}"/>
              </a:ext>
            </a:extLst>
          </p:cNvPr>
          <p:cNvSpPr>
            <a:spLocks noGrp="1"/>
          </p:cNvSpPr>
          <p:nvPr>
            <p:ph type="title"/>
          </p:nvPr>
        </p:nvSpPr>
        <p:spPr/>
        <p:txBody>
          <a:bodyPr/>
          <a:lstStyle/>
          <a:p>
            <a:r>
              <a:rPr lang="en-US" dirty="0"/>
              <a:t>Approach</a:t>
            </a:r>
          </a:p>
        </p:txBody>
      </p:sp>
      <p:pic>
        <p:nvPicPr>
          <p:cNvPr id="4" name="first-approach.mp4">
            <a:hlinkClick r:id="" action="ppaction://media"/>
            <a:extLst>
              <a:ext uri="{FF2B5EF4-FFF2-40B4-BE49-F238E27FC236}">
                <a16:creationId xmlns:a16="http://schemas.microsoft.com/office/drawing/2014/main" id="{A876DD29-6E6A-EE4F-A4D8-CA37D5EC99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575" y="1365250"/>
            <a:ext cx="8836025" cy="4970463"/>
          </a:xfrm>
        </p:spPr>
      </p:pic>
    </p:spTree>
    <p:extLst>
      <p:ext uri="{BB962C8B-B14F-4D97-AF65-F5344CB8AC3E}">
        <p14:creationId xmlns:p14="http://schemas.microsoft.com/office/powerpoint/2010/main" val="79722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desired and undesired self intersections:</a:t>
            </a:r>
          </a:p>
          <a:p>
            <a:pPr lvl="1"/>
            <a:r>
              <a:rPr lang="en-US" dirty="0"/>
              <a:t>Self intersections can occur:</a:t>
            </a:r>
          </a:p>
          <a:p>
            <a:pPr lvl="2"/>
            <a:r>
              <a:rPr lang="en-US" dirty="0"/>
              <a:t>After the correction of the polygons</a:t>
            </a:r>
          </a:p>
        </p:txBody>
      </p:sp>
      <p:pic>
        <p:nvPicPr>
          <p:cNvPr id="5" name="Picture 4">
            <a:extLst>
              <a:ext uri="{FF2B5EF4-FFF2-40B4-BE49-F238E27FC236}">
                <a16:creationId xmlns:a16="http://schemas.microsoft.com/office/drawing/2014/main" id="{12750327-09D1-E544-B9FC-F9A79D3AA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420" y="3140968"/>
            <a:ext cx="5593160" cy="2232248"/>
          </a:xfrm>
          <a:prstGeom prst="rect">
            <a:avLst/>
          </a:prstGeom>
        </p:spPr>
      </p:pic>
    </p:spTree>
    <p:extLst>
      <p:ext uri="{BB962C8B-B14F-4D97-AF65-F5344CB8AC3E}">
        <p14:creationId xmlns:p14="http://schemas.microsoft.com/office/powerpoint/2010/main" val="4072467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desired and undesired self intersections:</a:t>
            </a:r>
          </a:p>
          <a:p>
            <a:pPr lvl="1"/>
            <a:r>
              <a:rPr lang="en-US" dirty="0"/>
              <a:t>Self intersections can occur:</a:t>
            </a:r>
          </a:p>
          <a:p>
            <a:pPr lvl="2"/>
            <a:r>
              <a:rPr lang="en-US" dirty="0"/>
              <a:t>After the correction of the polygons (undesired)</a:t>
            </a:r>
          </a:p>
          <a:p>
            <a:pPr lvl="2"/>
            <a:r>
              <a:rPr lang="en-US" dirty="0"/>
              <a:t>Due to a union with the field of view before a loop closure (desired)</a:t>
            </a:r>
          </a:p>
          <a:p>
            <a:pPr marL="914400" lvl="2" indent="0">
              <a:buNone/>
            </a:pPr>
            <a:endParaRPr lang="en-US" dirty="0"/>
          </a:p>
        </p:txBody>
      </p:sp>
      <p:pic>
        <p:nvPicPr>
          <p:cNvPr id="6" name="Picture 5">
            <a:extLst>
              <a:ext uri="{FF2B5EF4-FFF2-40B4-BE49-F238E27FC236}">
                <a16:creationId xmlns:a16="http://schemas.microsoft.com/office/drawing/2014/main" id="{941CD798-3FE0-2C48-847A-ACFCA272B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3276218"/>
            <a:ext cx="2376264" cy="2344997"/>
          </a:xfrm>
          <a:prstGeom prst="rect">
            <a:avLst/>
          </a:prstGeom>
        </p:spPr>
      </p:pic>
      <p:pic>
        <p:nvPicPr>
          <p:cNvPr id="8" name="Picture 7">
            <a:extLst>
              <a:ext uri="{FF2B5EF4-FFF2-40B4-BE49-F238E27FC236}">
                <a16:creationId xmlns:a16="http://schemas.microsoft.com/office/drawing/2014/main" id="{1FD9902A-0682-574E-B711-E09D906F9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200" y="3132201"/>
            <a:ext cx="2366100" cy="2489014"/>
          </a:xfrm>
          <a:prstGeom prst="rect">
            <a:avLst/>
          </a:prstGeom>
        </p:spPr>
      </p:pic>
    </p:spTree>
    <p:extLst>
      <p:ext uri="{BB962C8B-B14F-4D97-AF65-F5344CB8AC3E}">
        <p14:creationId xmlns:p14="http://schemas.microsoft.com/office/powerpoint/2010/main" val="47154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desired and undesired self intersections:</a:t>
            </a:r>
          </a:p>
          <a:p>
            <a:pPr lvl="1"/>
            <a:r>
              <a:rPr lang="en-US" dirty="0"/>
              <a:t>Self intersections can occur:</a:t>
            </a:r>
          </a:p>
          <a:p>
            <a:pPr lvl="2"/>
            <a:r>
              <a:rPr lang="en-US" dirty="0"/>
              <a:t>After the correction of the polygons</a:t>
            </a:r>
          </a:p>
          <a:p>
            <a:pPr lvl="2"/>
            <a:r>
              <a:rPr lang="en-US" dirty="0"/>
              <a:t>Due to a union with the field of view before a loop closure</a:t>
            </a:r>
          </a:p>
          <a:p>
            <a:pPr lvl="1"/>
            <a:r>
              <a:rPr lang="en-US" dirty="0"/>
              <a:t>We did not find a general way to distinguish wanted and not wanted self intersections, only some heuristics</a:t>
            </a:r>
          </a:p>
          <a:p>
            <a:pPr marL="914400" lvl="2" indent="0">
              <a:buNone/>
            </a:pPr>
            <a:endParaRPr lang="en-US" dirty="0"/>
          </a:p>
        </p:txBody>
      </p:sp>
    </p:spTree>
    <p:extLst>
      <p:ext uri="{BB962C8B-B14F-4D97-AF65-F5344CB8AC3E}">
        <p14:creationId xmlns:p14="http://schemas.microsoft.com/office/powerpoint/2010/main" val="11112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p:txBody>
      </p:sp>
    </p:spTree>
    <p:extLst>
      <p:ext uri="{BB962C8B-B14F-4D97-AF65-F5344CB8AC3E}">
        <p14:creationId xmlns:p14="http://schemas.microsoft.com/office/powerpoint/2010/main" val="1250359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the size of the active area:</a:t>
            </a:r>
          </a:p>
          <a:p>
            <a:pPr lvl="1"/>
            <a:r>
              <a:rPr lang="en-US" dirty="0"/>
              <a:t>Fixing self intersections in the active area</a:t>
            </a:r>
          </a:p>
        </p:txBody>
      </p:sp>
      <p:pic>
        <p:nvPicPr>
          <p:cNvPr id="6" name="Picture 5">
            <a:extLst>
              <a:ext uri="{FF2B5EF4-FFF2-40B4-BE49-F238E27FC236}">
                <a16:creationId xmlns:a16="http://schemas.microsoft.com/office/drawing/2014/main" id="{A8F1575A-70C7-4342-BC61-C1CFEE86F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888940"/>
            <a:ext cx="5631353" cy="1116124"/>
          </a:xfrm>
          <a:prstGeom prst="rect">
            <a:avLst/>
          </a:prstGeom>
        </p:spPr>
      </p:pic>
      <p:pic>
        <p:nvPicPr>
          <p:cNvPr id="8" name="Picture 7">
            <a:extLst>
              <a:ext uri="{FF2B5EF4-FFF2-40B4-BE49-F238E27FC236}">
                <a16:creationId xmlns:a16="http://schemas.microsoft.com/office/drawing/2014/main" id="{759CE415-A308-A343-8403-4BCDB8D80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7" y="4365104"/>
            <a:ext cx="5631353" cy="1116124"/>
          </a:xfrm>
          <a:prstGeom prst="rect">
            <a:avLst/>
          </a:prstGeom>
        </p:spPr>
      </p:pic>
    </p:spTree>
    <p:extLst>
      <p:ext uri="{BB962C8B-B14F-4D97-AF65-F5344CB8AC3E}">
        <p14:creationId xmlns:p14="http://schemas.microsoft.com/office/powerpoint/2010/main" val="4084834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the size of the active area:</a:t>
            </a:r>
          </a:p>
          <a:p>
            <a:pPr lvl="1"/>
            <a:r>
              <a:rPr lang="en-US" dirty="0"/>
              <a:t>Fixing self intersections in the active area</a:t>
            </a:r>
          </a:p>
        </p:txBody>
      </p:sp>
      <p:pic>
        <p:nvPicPr>
          <p:cNvPr id="10" name="Picture 9">
            <a:extLst>
              <a:ext uri="{FF2B5EF4-FFF2-40B4-BE49-F238E27FC236}">
                <a16:creationId xmlns:a16="http://schemas.microsoft.com/office/drawing/2014/main" id="{AE0C1E6E-A631-C04C-9ADF-F399342BC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327" y="2888940"/>
            <a:ext cx="5631353" cy="1116124"/>
          </a:xfrm>
          <a:prstGeom prst="rect">
            <a:avLst/>
          </a:prstGeom>
        </p:spPr>
      </p:pic>
    </p:spTree>
    <p:extLst>
      <p:ext uri="{BB962C8B-B14F-4D97-AF65-F5344CB8AC3E}">
        <p14:creationId xmlns:p14="http://schemas.microsoft.com/office/powerpoint/2010/main" val="2732189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the size of the active area:</a:t>
            </a:r>
          </a:p>
          <a:p>
            <a:pPr lvl="1"/>
            <a:r>
              <a:rPr lang="en-US" dirty="0"/>
              <a:t>Fixing self intersections in the active area</a:t>
            </a:r>
          </a:p>
          <a:p>
            <a:pPr lvl="1"/>
            <a:r>
              <a:rPr lang="en-US" dirty="0"/>
              <a:t>A solution would be to increase the size of the active area</a:t>
            </a:r>
          </a:p>
        </p:txBody>
      </p:sp>
      <p:pic>
        <p:nvPicPr>
          <p:cNvPr id="6" name="Picture 5">
            <a:extLst>
              <a:ext uri="{FF2B5EF4-FFF2-40B4-BE49-F238E27FC236}">
                <a16:creationId xmlns:a16="http://schemas.microsoft.com/office/drawing/2014/main" id="{B0E9B17E-2169-0B45-B3ED-F1EE8737E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327" y="2888940"/>
            <a:ext cx="5631353" cy="1116124"/>
          </a:xfrm>
          <a:prstGeom prst="rect">
            <a:avLst/>
          </a:prstGeom>
        </p:spPr>
      </p:pic>
      <p:pic>
        <p:nvPicPr>
          <p:cNvPr id="7" name="Picture 6">
            <a:extLst>
              <a:ext uri="{FF2B5EF4-FFF2-40B4-BE49-F238E27FC236}">
                <a16:creationId xmlns:a16="http://schemas.microsoft.com/office/drawing/2014/main" id="{33B421CC-D206-8446-ADF1-988CCDADF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4365104"/>
            <a:ext cx="5631353" cy="1116124"/>
          </a:xfrm>
          <a:prstGeom prst="rect">
            <a:avLst/>
          </a:prstGeom>
        </p:spPr>
      </p:pic>
    </p:spTree>
    <p:extLst>
      <p:ext uri="{BB962C8B-B14F-4D97-AF65-F5344CB8AC3E}">
        <p14:creationId xmlns:p14="http://schemas.microsoft.com/office/powerpoint/2010/main" val="3441278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the size of the active area:</a:t>
            </a:r>
          </a:p>
          <a:p>
            <a:pPr lvl="1"/>
            <a:r>
              <a:rPr lang="en-US" dirty="0"/>
              <a:t>A too big active area with small obstacles</a:t>
            </a:r>
          </a:p>
        </p:txBody>
      </p:sp>
      <p:pic>
        <p:nvPicPr>
          <p:cNvPr id="5" name="Picture 4">
            <a:extLst>
              <a:ext uri="{FF2B5EF4-FFF2-40B4-BE49-F238E27FC236}">
                <a16:creationId xmlns:a16="http://schemas.microsoft.com/office/drawing/2014/main" id="{3494B11F-1B77-E84F-BBB5-293DCFB2E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724" y="2420889"/>
            <a:ext cx="1800200" cy="3538855"/>
          </a:xfrm>
          <a:prstGeom prst="rect">
            <a:avLst/>
          </a:prstGeom>
        </p:spPr>
      </p:pic>
      <p:pic>
        <p:nvPicPr>
          <p:cNvPr id="7" name="Picture 6">
            <a:extLst>
              <a:ext uri="{FF2B5EF4-FFF2-40B4-BE49-F238E27FC236}">
                <a16:creationId xmlns:a16="http://schemas.microsoft.com/office/drawing/2014/main" id="{7EEB2021-7796-EF46-AEC6-FC251BD3F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420888"/>
            <a:ext cx="1800200" cy="3538855"/>
          </a:xfrm>
          <a:prstGeom prst="rect">
            <a:avLst/>
          </a:prstGeom>
        </p:spPr>
      </p:pic>
    </p:spTree>
    <p:extLst>
      <p:ext uri="{BB962C8B-B14F-4D97-AF65-F5344CB8AC3E}">
        <p14:creationId xmlns:p14="http://schemas.microsoft.com/office/powerpoint/2010/main" val="580573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980B-8D22-8443-9A34-0B0F67F99611}"/>
              </a:ext>
            </a:extLst>
          </p:cNvPr>
          <p:cNvSpPr>
            <a:spLocks noGrp="1"/>
          </p:cNvSpPr>
          <p:nvPr>
            <p:ph type="title"/>
          </p:nvPr>
        </p:nvSpPr>
        <p:spPr/>
        <p:txBody>
          <a:bodyPr/>
          <a:lstStyle/>
          <a:p>
            <a:r>
              <a:rPr lang="en-US" dirty="0"/>
              <a:t>Approach - Limitations of the first approach</a:t>
            </a:r>
          </a:p>
        </p:txBody>
      </p:sp>
      <p:sp>
        <p:nvSpPr>
          <p:cNvPr id="3" name="Content Placeholder 2">
            <a:extLst>
              <a:ext uri="{FF2B5EF4-FFF2-40B4-BE49-F238E27FC236}">
                <a16:creationId xmlns:a16="http://schemas.microsoft.com/office/drawing/2014/main" id="{DBCB2F05-79BA-5B4B-B559-9549E309352D}"/>
              </a:ext>
            </a:extLst>
          </p:cNvPr>
          <p:cNvSpPr>
            <a:spLocks noGrp="1"/>
          </p:cNvSpPr>
          <p:nvPr>
            <p:ph idx="1"/>
          </p:nvPr>
        </p:nvSpPr>
        <p:spPr/>
        <p:txBody>
          <a:bodyPr/>
          <a:lstStyle/>
          <a:p>
            <a:r>
              <a:rPr lang="en-US" dirty="0"/>
              <a:t>The problem of desired and undesired self intersections</a:t>
            </a:r>
          </a:p>
          <a:p>
            <a:r>
              <a:rPr lang="en-US" dirty="0"/>
              <a:t>The problem of the size of the active area</a:t>
            </a:r>
          </a:p>
          <a:p>
            <a:r>
              <a:rPr lang="en-US" dirty="0"/>
              <a:t>These limitations lead as to a new approach</a:t>
            </a:r>
          </a:p>
          <a:p>
            <a:pPr lvl="1"/>
            <a:endParaRPr lang="en-US" dirty="0"/>
          </a:p>
        </p:txBody>
      </p:sp>
    </p:spTree>
    <p:extLst>
      <p:ext uri="{BB962C8B-B14F-4D97-AF65-F5344CB8AC3E}">
        <p14:creationId xmlns:p14="http://schemas.microsoft.com/office/powerpoint/2010/main" val="2121171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6F69-EECE-7C48-9C7F-C6688F2E91CE}"/>
              </a:ext>
            </a:extLst>
          </p:cNvPr>
          <p:cNvSpPr>
            <a:spLocks noGrp="1"/>
          </p:cNvSpPr>
          <p:nvPr>
            <p:ph type="title"/>
          </p:nvPr>
        </p:nvSpPr>
        <p:spPr/>
        <p:txBody>
          <a:bodyPr/>
          <a:lstStyle/>
          <a:p>
            <a:r>
              <a:rPr lang="en-US" dirty="0"/>
              <a:t>Approach - Local polygons</a:t>
            </a:r>
          </a:p>
        </p:txBody>
      </p:sp>
      <p:sp>
        <p:nvSpPr>
          <p:cNvPr id="3" name="Content Placeholder 2">
            <a:extLst>
              <a:ext uri="{FF2B5EF4-FFF2-40B4-BE49-F238E27FC236}">
                <a16:creationId xmlns:a16="http://schemas.microsoft.com/office/drawing/2014/main" id="{7231F42C-2889-7B46-AAF7-5ED9E25D7047}"/>
              </a:ext>
            </a:extLst>
          </p:cNvPr>
          <p:cNvSpPr>
            <a:spLocks noGrp="1"/>
          </p:cNvSpPr>
          <p:nvPr>
            <p:ph idx="1"/>
          </p:nvPr>
        </p:nvSpPr>
        <p:spPr/>
        <p:txBody>
          <a:bodyPr/>
          <a:lstStyle/>
          <a:p>
            <a:r>
              <a:rPr lang="en-US" dirty="0"/>
              <a:t>The limitations of the first approach due to building a global map</a:t>
            </a:r>
          </a:p>
          <a:p>
            <a:r>
              <a:rPr lang="en-US" dirty="0"/>
              <a:t>A global map is not required for frontier-based exploration</a:t>
            </a:r>
          </a:p>
          <a:p>
            <a:pPr lvl="1"/>
            <a:r>
              <a:rPr lang="en-US" dirty="0"/>
              <a:t>We need to know where there are frontiers</a:t>
            </a:r>
          </a:p>
          <a:p>
            <a:pPr lvl="1"/>
            <a:r>
              <a:rPr lang="en-US" dirty="0"/>
              <a:t>We need to know how to go there</a:t>
            </a:r>
          </a:p>
          <a:p>
            <a:r>
              <a:rPr lang="en-US" dirty="0"/>
              <a:t>The pose graph and local polygons with frontier, obstacle and free space edges is all we need</a:t>
            </a:r>
          </a:p>
        </p:txBody>
      </p:sp>
    </p:spTree>
    <p:extLst>
      <p:ext uri="{BB962C8B-B14F-4D97-AF65-F5344CB8AC3E}">
        <p14:creationId xmlns:p14="http://schemas.microsoft.com/office/powerpoint/2010/main" val="3762680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6F69-EECE-7C48-9C7F-C6688F2E91CE}"/>
              </a:ext>
            </a:extLst>
          </p:cNvPr>
          <p:cNvSpPr>
            <a:spLocks noGrp="1"/>
          </p:cNvSpPr>
          <p:nvPr>
            <p:ph type="title"/>
          </p:nvPr>
        </p:nvSpPr>
        <p:spPr/>
        <p:txBody>
          <a:bodyPr/>
          <a:lstStyle/>
          <a:p>
            <a:r>
              <a:rPr lang="en-US" dirty="0"/>
              <a:t>Approach - Local polygons</a:t>
            </a:r>
          </a:p>
        </p:txBody>
      </p:sp>
      <p:sp>
        <p:nvSpPr>
          <p:cNvPr id="3" name="Content Placeholder 2">
            <a:extLst>
              <a:ext uri="{FF2B5EF4-FFF2-40B4-BE49-F238E27FC236}">
                <a16:creationId xmlns:a16="http://schemas.microsoft.com/office/drawing/2014/main" id="{7231F42C-2889-7B46-AAF7-5ED9E25D7047}"/>
              </a:ext>
            </a:extLst>
          </p:cNvPr>
          <p:cNvSpPr>
            <a:spLocks noGrp="1"/>
          </p:cNvSpPr>
          <p:nvPr>
            <p:ph idx="1"/>
          </p:nvPr>
        </p:nvSpPr>
        <p:spPr/>
        <p:txBody>
          <a:bodyPr/>
          <a:lstStyle/>
          <a:p>
            <a:r>
              <a:rPr lang="en-US" dirty="0"/>
              <a:t>Determine polygon edges type:</a:t>
            </a:r>
          </a:p>
          <a:p>
            <a:pPr lvl="1"/>
            <a:r>
              <a:rPr lang="en-US" dirty="0"/>
              <a:t>Determine intersecting polygons</a:t>
            </a:r>
          </a:p>
        </p:txBody>
      </p:sp>
      <p:pic>
        <p:nvPicPr>
          <p:cNvPr id="6" name="Picture 5">
            <a:extLst>
              <a:ext uri="{FF2B5EF4-FFF2-40B4-BE49-F238E27FC236}">
                <a16:creationId xmlns:a16="http://schemas.microsoft.com/office/drawing/2014/main" id="{6CC8D7F0-301C-5646-9CD8-F27E2D5E0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429" y="2852936"/>
            <a:ext cx="5459142" cy="3411964"/>
          </a:xfrm>
          <a:prstGeom prst="rect">
            <a:avLst/>
          </a:prstGeom>
        </p:spPr>
      </p:pic>
    </p:spTree>
    <p:extLst>
      <p:ext uri="{BB962C8B-B14F-4D97-AF65-F5344CB8AC3E}">
        <p14:creationId xmlns:p14="http://schemas.microsoft.com/office/powerpoint/2010/main" val="3048437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6F69-EECE-7C48-9C7F-C6688F2E91CE}"/>
              </a:ext>
            </a:extLst>
          </p:cNvPr>
          <p:cNvSpPr>
            <a:spLocks noGrp="1"/>
          </p:cNvSpPr>
          <p:nvPr>
            <p:ph type="title"/>
          </p:nvPr>
        </p:nvSpPr>
        <p:spPr/>
        <p:txBody>
          <a:bodyPr/>
          <a:lstStyle/>
          <a:p>
            <a:r>
              <a:rPr lang="en-US" dirty="0"/>
              <a:t>Approach - Local polygons</a:t>
            </a:r>
          </a:p>
        </p:txBody>
      </p:sp>
      <p:sp>
        <p:nvSpPr>
          <p:cNvPr id="3" name="Content Placeholder 2">
            <a:extLst>
              <a:ext uri="{FF2B5EF4-FFF2-40B4-BE49-F238E27FC236}">
                <a16:creationId xmlns:a16="http://schemas.microsoft.com/office/drawing/2014/main" id="{7231F42C-2889-7B46-AAF7-5ED9E25D7047}"/>
              </a:ext>
            </a:extLst>
          </p:cNvPr>
          <p:cNvSpPr>
            <a:spLocks noGrp="1"/>
          </p:cNvSpPr>
          <p:nvPr>
            <p:ph idx="1"/>
          </p:nvPr>
        </p:nvSpPr>
        <p:spPr/>
        <p:txBody>
          <a:bodyPr/>
          <a:lstStyle/>
          <a:p>
            <a:r>
              <a:rPr lang="en-US" dirty="0"/>
              <a:t>Determine polygon edges type:</a:t>
            </a:r>
          </a:p>
          <a:p>
            <a:pPr lvl="1"/>
            <a:r>
              <a:rPr lang="en-US" dirty="0"/>
              <a:t>Determine intersecting polygons</a:t>
            </a:r>
          </a:p>
          <a:p>
            <a:pPr lvl="1"/>
            <a:r>
              <a:rPr lang="en-US" dirty="0"/>
              <a:t>Resolving overlaps with the intersecting polygons</a:t>
            </a:r>
          </a:p>
        </p:txBody>
      </p:sp>
      <p:pic>
        <p:nvPicPr>
          <p:cNvPr id="9" name="Picture 8">
            <a:extLst>
              <a:ext uri="{FF2B5EF4-FFF2-40B4-BE49-F238E27FC236}">
                <a16:creationId xmlns:a16="http://schemas.microsoft.com/office/drawing/2014/main" id="{99C33E47-9FC5-A447-88DB-AFC0809B0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764" y="2852936"/>
            <a:ext cx="4242345" cy="2808312"/>
          </a:xfrm>
          <a:prstGeom prst="rect">
            <a:avLst/>
          </a:prstGeom>
        </p:spPr>
      </p:pic>
    </p:spTree>
    <p:extLst>
      <p:ext uri="{BB962C8B-B14F-4D97-AF65-F5344CB8AC3E}">
        <p14:creationId xmlns:p14="http://schemas.microsoft.com/office/powerpoint/2010/main" val="309626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6F69-EECE-7C48-9C7F-C6688F2E91CE}"/>
              </a:ext>
            </a:extLst>
          </p:cNvPr>
          <p:cNvSpPr>
            <a:spLocks noGrp="1"/>
          </p:cNvSpPr>
          <p:nvPr>
            <p:ph type="title"/>
          </p:nvPr>
        </p:nvSpPr>
        <p:spPr/>
        <p:txBody>
          <a:bodyPr/>
          <a:lstStyle/>
          <a:p>
            <a:r>
              <a:rPr lang="en-US" dirty="0"/>
              <a:t>Approach - Local polygons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31F42C-2889-7B46-AAF7-5ED9E25D7047}"/>
                  </a:ext>
                </a:extLst>
              </p:cNvPr>
              <p:cNvSpPr>
                <a:spLocks noGrp="1"/>
              </p:cNvSpPr>
              <p:nvPr>
                <p:ph idx="1"/>
              </p:nvPr>
            </p:nvSpPr>
            <p:spPr/>
            <p:txBody>
              <a:bodyPr/>
              <a:lstStyle/>
              <a:p>
                <a:r>
                  <a:rPr lang="en-US" dirty="0"/>
                  <a:t>Determine polygon edges type:</a:t>
                </a:r>
              </a:p>
              <a:p>
                <a:pPr lvl="1"/>
                <a:r>
                  <a:rPr lang="en-US" dirty="0"/>
                  <a:t>Determine intersecting polygons</a:t>
                </a:r>
              </a:p>
              <a:p>
                <a:pPr lvl="1"/>
                <a:r>
                  <a:rPr lang="en-US" dirty="0"/>
                  <a:t>Resolving overlaps with the intersecting polygons</a:t>
                </a:r>
              </a:p>
              <a:p>
                <a:pPr lvl="1"/>
                <a:r>
                  <a:rPr lang="en-US" dirty="0"/>
                  <a:t>Determine type of the edges of the current polygon</a:t>
                </a:r>
              </a:p>
              <a:p>
                <a:pPr marL="457200" lvl="1" indent="0">
                  <a:buNone/>
                </a:pPr>
                <a:endParaRPr lang="en-US" sz="90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m:rPr>
                              <m:sty m:val="p"/>
                            </m:rPr>
                            <a:rPr lang="en-US" sz="2000" b="0" i="0" smtClean="0">
                              <a:latin typeface="Cambria Math" panose="02040503050406030204" pitchFamily="18" charset="0"/>
                            </a:rPr>
                            <m:t>poly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i</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m:rPr>
                              <m:sty m:val="p"/>
                            </m:rPr>
                            <a:rPr lang="en-US" sz="2000" b="0" i="0" smtClean="0">
                              <a:latin typeface="Cambria Math" panose="02040503050406030204" pitchFamily="18" charset="0"/>
                              <a:ea typeface="Cambria Math" panose="02040503050406030204" pitchFamily="18" charset="0"/>
                            </a:rPr>
                            <m:t>poly</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local</m:t>
                          </m:r>
                        </m:sub>
                      </m:sSub>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m:rPr>
                              <m:sty m:val="p"/>
                            </m:rPr>
                            <a:rPr lang="en-US" sz="2000" b="0" i="0" smtClean="0">
                              <a:latin typeface="Cambria Math" panose="02040503050406030204" pitchFamily="18" charset="0"/>
                              <a:ea typeface="Cambria Math" panose="02040503050406030204" pitchFamily="18" charset="0"/>
                            </a:rPr>
                            <m:t>poly</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i</m:t>
                          </m:r>
                        </m:sub>
                      </m:sSub>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m:rPr>
                              <m:sty m:val="p"/>
                            </m:rPr>
                            <a:rPr lang="en-US" sz="2000" b="0" i="0" smtClean="0">
                              <a:latin typeface="Cambria Math" panose="02040503050406030204" pitchFamily="18" charset="0"/>
                              <a:ea typeface="Cambria Math" panose="02040503050406030204" pitchFamily="18" charset="0"/>
                            </a:rPr>
                            <m:t>poly</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grown</m:t>
                          </m:r>
                        </m:sub>
                      </m:sSub>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m:rPr>
                              <m:sty m:val="p"/>
                            </m:rPr>
                            <a:rPr lang="en-US" sz="2000">
                              <a:latin typeface="Cambria Math" panose="02040503050406030204" pitchFamily="18" charset="0"/>
                            </a:rPr>
                            <m:t>poly</m:t>
                          </m:r>
                          <m:r>
                            <a:rPr lang="en-US" sz="2000">
                              <a:latin typeface="Cambria Math" panose="02040503050406030204" pitchFamily="18" charset="0"/>
                            </a:rPr>
                            <m:t>,</m:t>
                          </m:r>
                          <m:r>
                            <m:rPr>
                              <m:sty m:val="p"/>
                            </m:rPr>
                            <a:rPr lang="en-US" sz="2000">
                              <a:latin typeface="Cambria Math" panose="02040503050406030204" pitchFamily="18" charset="0"/>
                            </a:rPr>
                            <m:t>i</m:t>
                          </m:r>
                        </m:sub>
                      </m:sSub>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𝐹𝑅</m:t>
                          </m:r>
                        </m:e>
                        <m:sub>
                          <m:r>
                            <m:rPr>
                              <m:sty m:val="p"/>
                            </m:rPr>
                            <a:rPr lang="en-US" sz="2000">
                              <a:latin typeface="Cambria Math" panose="02040503050406030204" pitchFamily="18" charset="0"/>
                              <a:ea typeface="Cambria Math" panose="02040503050406030204" pitchFamily="18" charset="0"/>
                            </a:rPr>
                            <m:t>poly</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local</m:t>
                          </m:r>
                        </m:sub>
                      </m:sSub>
                    </m:oMath>
                  </m:oMathPara>
                </a14:m>
                <a:endParaRPr lang="en-US" sz="2000" dirty="0"/>
              </a:p>
            </p:txBody>
          </p:sp>
        </mc:Choice>
        <mc:Fallback>
          <p:sp>
            <p:nvSpPr>
              <p:cNvPr id="3" name="Content Placeholder 2">
                <a:extLst>
                  <a:ext uri="{FF2B5EF4-FFF2-40B4-BE49-F238E27FC236}">
                    <a16:creationId xmlns:a16="http://schemas.microsoft.com/office/drawing/2014/main" id="{7231F42C-2889-7B46-AAF7-5ED9E25D7047}"/>
                  </a:ext>
                </a:extLst>
              </p:cNvPr>
              <p:cNvSpPr>
                <a:spLocks noGrp="1" noRot="1" noChangeAspect="1" noMove="1" noResize="1" noEditPoints="1" noAdjustHandles="1" noChangeArrowheads="1" noChangeShapeType="1" noTextEdit="1"/>
              </p:cNvSpPr>
              <p:nvPr>
                <p:ph idx="1"/>
              </p:nvPr>
            </p:nvSpPr>
            <p:spPr>
              <a:blipFill>
                <a:blip r:embed="rId2"/>
                <a:stretch>
                  <a:fillRect l="-1149" t="-117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9C33E47-9FC5-A447-88DB-AFC0809B0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4380133"/>
            <a:ext cx="3038732" cy="2011554"/>
          </a:xfrm>
          <a:prstGeom prst="rect">
            <a:avLst/>
          </a:prstGeom>
        </p:spPr>
      </p:pic>
      <p:pic>
        <p:nvPicPr>
          <p:cNvPr id="5" name="Picture 4">
            <a:extLst>
              <a:ext uri="{FF2B5EF4-FFF2-40B4-BE49-F238E27FC236}">
                <a16:creationId xmlns:a16="http://schemas.microsoft.com/office/drawing/2014/main" id="{FD870B2C-27C5-F746-A177-79E1F5AC3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53" y="4380132"/>
            <a:ext cx="3218487" cy="2011554"/>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9F0B68B-91F8-3841-A38F-AC4D156D51F1}"/>
                  </a:ext>
                </a:extLst>
              </p:cNvPr>
              <p:cNvSpPr txBox="1"/>
              <p:nvPr/>
            </p:nvSpPr>
            <p:spPr>
              <a:xfrm>
                <a:off x="7610732" y="5815623"/>
                <a:ext cx="1332148" cy="4290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m:rPr>
                              <m:sty m:val="p"/>
                            </m:rPr>
                            <a:rPr lang="en-US" sz="2000" b="0" i="0" smtClean="0">
                              <a:latin typeface="Cambria Math" panose="02040503050406030204" pitchFamily="18" charset="0"/>
                            </a:rPr>
                            <m:t>poly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grown</m:t>
                          </m:r>
                        </m:sub>
                      </m:sSub>
                    </m:oMath>
                  </m:oMathPara>
                </a14:m>
                <a:endParaRPr lang="en-US" sz="2000" dirty="0"/>
              </a:p>
            </p:txBody>
          </p:sp>
        </mc:Choice>
        <mc:Fallback>
          <p:sp>
            <p:nvSpPr>
              <p:cNvPr id="4" name="TextBox 3">
                <a:extLst>
                  <a:ext uri="{FF2B5EF4-FFF2-40B4-BE49-F238E27FC236}">
                    <a16:creationId xmlns:a16="http://schemas.microsoft.com/office/drawing/2014/main" id="{E9F0B68B-91F8-3841-A38F-AC4D156D51F1}"/>
                  </a:ext>
                </a:extLst>
              </p:cNvPr>
              <p:cNvSpPr txBox="1">
                <a:spLocks noRot="1" noChangeAspect="1" noMove="1" noResize="1" noEditPoints="1" noAdjustHandles="1" noChangeArrowheads="1" noChangeShapeType="1" noTextEdit="1"/>
              </p:cNvSpPr>
              <p:nvPr/>
            </p:nvSpPr>
            <p:spPr>
              <a:xfrm>
                <a:off x="7610732" y="5815623"/>
                <a:ext cx="1332148" cy="429092"/>
              </a:xfrm>
              <a:prstGeom prst="rect">
                <a:avLst/>
              </a:prstGeom>
              <a:blipFill>
                <a:blip r:embed="rId5"/>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D75D2BD-C254-524D-B494-93EA6595B646}"/>
                  </a:ext>
                </a:extLst>
              </p:cNvPr>
              <p:cNvSpPr txBox="1"/>
              <p:nvPr/>
            </p:nvSpPr>
            <p:spPr>
              <a:xfrm>
                <a:off x="2159732" y="3933056"/>
                <a:ext cx="1116124" cy="4290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m:rPr>
                              <m:sty m:val="p"/>
                            </m:rPr>
                            <a:rPr lang="en-US" sz="2000" b="0" i="0" smtClean="0">
                              <a:latin typeface="Cambria Math" panose="02040503050406030204" pitchFamily="18" charset="0"/>
                            </a:rPr>
                            <m:t>poly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local</m:t>
                          </m:r>
                        </m:sub>
                      </m:sSub>
                    </m:oMath>
                  </m:oMathPara>
                </a14:m>
                <a:endParaRPr lang="en-US" sz="2000" dirty="0"/>
              </a:p>
            </p:txBody>
          </p:sp>
        </mc:Choice>
        <mc:Fallback>
          <p:sp>
            <p:nvSpPr>
              <p:cNvPr id="7" name="TextBox 6">
                <a:extLst>
                  <a:ext uri="{FF2B5EF4-FFF2-40B4-BE49-F238E27FC236}">
                    <a16:creationId xmlns:a16="http://schemas.microsoft.com/office/drawing/2014/main" id="{DD75D2BD-C254-524D-B494-93EA6595B646}"/>
                  </a:ext>
                </a:extLst>
              </p:cNvPr>
              <p:cNvSpPr txBox="1">
                <a:spLocks noRot="1" noChangeAspect="1" noMove="1" noResize="1" noEditPoints="1" noAdjustHandles="1" noChangeArrowheads="1" noChangeShapeType="1" noTextEdit="1"/>
              </p:cNvSpPr>
              <p:nvPr/>
            </p:nvSpPr>
            <p:spPr>
              <a:xfrm>
                <a:off x="2159732" y="3933056"/>
                <a:ext cx="1116124" cy="429092"/>
              </a:xfrm>
              <a:prstGeom prst="rect">
                <a:avLst/>
              </a:prstGeom>
              <a:blipFill>
                <a:blip r:embed="rId6"/>
                <a:stretch>
                  <a:fillRect r="-1124" b="-8824"/>
                </a:stretch>
              </a:blipFill>
            </p:spPr>
            <p:txBody>
              <a:bodyPr/>
              <a:lstStyle/>
              <a:p>
                <a:r>
                  <a:rPr lang="en-US">
                    <a:noFill/>
                  </a:rPr>
                  <a:t> </a:t>
                </a:r>
              </a:p>
            </p:txBody>
          </p:sp>
        </mc:Fallback>
      </mc:AlternateContent>
    </p:spTree>
    <p:extLst>
      <p:ext uri="{BB962C8B-B14F-4D97-AF65-F5344CB8AC3E}">
        <p14:creationId xmlns:p14="http://schemas.microsoft.com/office/powerpoint/2010/main" val="1734906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Approach (up to 5 slides)</a:t>
            </a:r>
          </a:p>
        </p:txBody>
      </p:sp>
      <p:sp>
        <p:nvSpPr>
          <p:cNvPr id="3" name="Content Placeholder 2"/>
          <p:cNvSpPr>
            <a:spLocks noGrp="1"/>
          </p:cNvSpPr>
          <p:nvPr>
            <p:ph idx="1"/>
          </p:nvPr>
        </p:nvSpPr>
        <p:spPr/>
        <p:txBody>
          <a:bodyPr/>
          <a:lstStyle/>
          <a:p>
            <a:r>
              <a:rPr lang="en-US" noProof="0"/>
              <a:t>How did you approach the problem?</a:t>
            </a:r>
          </a:p>
          <a:p>
            <a:pPr lvl="1"/>
            <a:r>
              <a:rPr lang="en-US" noProof="0"/>
              <a:t>Did you decompose the problems in smaller problems?</a:t>
            </a:r>
          </a:p>
          <a:p>
            <a:pPr lvl="1"/>
            <a:r>
              <a:rPr lang="en-US" noProof="0"/>
              <a:t>If so, how did you approach each of them?</a:t>
            </a:r>
          </a:p>
          <a:p>
            <a:r>
              <a:rPr lang="en-US"/>
              <a:t>List the assumptions you made and the resulting limitations</a:t>
            </a:r>
          </a:p>
          <a:p>
            <a:endParaRPr lang="en-US"/>
          </a:p>
          <a:p>
            <a:pPr marL="0" indent="0">
              <a:buNone/>
            </a:pPr>
            <a:endParaRPr lang="en-US" noProof="0"/>
          </a:p>
        </p:txBody>
      </p:sp>
      <p:sp>
        <p:nvSpPr>
          <p:cNvPr id="4" name="TextBox 3"/>
          <p:cNvSpPr txBox="1"/>
          <p:nvPr/>
        </p:nvSpPr>
        <p:spPr>
          <a:xfrm>
            <a:off x="3178488" y="5049180"/>
            <a:ext cx="4046237" cy="830997"/>
          </a:xfrm>
          <a:prstGeom prst="rect">
            <a:avLst/>
          </a:prstGeom>
          <a:solidFill>
            <a:srgbClr val="FFFF00"/>
          </a:solidFill>
        </p:spPr>
        <p:txBody>
          <a:bodyPr wrap="none" rtlCol="0">
            <a:spAutoFit/>
          </a:bodyPr>
          <a:lstStyle/>
          <a:p>
            <a:pPr algn="ctr"/>
            <a:r>
              <a:rPr lang="en-US" b="1">
                <a:latin typeface="Calibri" panose="020F0502020204030204" pitchFamily="34" charset="0"/>
              </a:rPr>
              <a:t>Hint</a:t>
            </a:r>
            <a:r>
              <a:rPr lang="en-US">
                <a:latin typeface="Calibri" panose="020F0502020204030204" pitchFamily="34" charset="0"/>
              </a:rPr>
              <a:t>:</a:t>
            </a:r>
            <a:br>
              <a:rPr lang="en-US">
                <a:latin typeface="Calibri" panose="020F0502020204030204" pitchFamily="34" charset="0"/>
              </a:rPr>
            </a:br>
            <a:r>
              <a:rPr lang="en-US">
                <a:latin typeface="Calibri" panose="020F0502020204030204" pitchFamily="34" charset="0"/>
              </a:rPr>
              <a:t>Add figures, pictures, or videos</a:t>
            </a:r>
          </a:p>
        </p:txBody>
      </p:sp>
    </p:spTree>
    <p:extLst>
      <p:ext uri="{BB962C8B-B14F-4D97-AF65-F5344CB8AC3E}">
        <p14:creationId xmlns:p14="http://schemas.microsoft.com/office/powerpoint/2010/main" val="1724967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pPr marL="457200" lvl="1" indent="0">
                  <a:buNone/>
                </a:pPr>
                <a:endParaRPr lang="en-US" dirty="0"/>
              </a:p>
              <a:p>
                <a:pPr marL="457200" lvl="1" indent="0">
                  <a:buNone/>
                </a:pPr>
                <a:r>
                  <a:rPr lang="en-US" dirty="0"/>
                  <a:t>Unknown area to explore: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endParaRPr lang="en-US" dirty="0"/>
              </a:p>
              <a:p>
                <a:pPr marL="457200" lvl="1" indent="0">
                  <a:buNone/>
                </a:pPr>
                <a:r>
                  <a:rPr lang="en-US" dirty="0"/>
                  <a:t>It consists of free and occupied space: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free</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m:rPr>
                            <m:sty m:val="p"/>
                          </m:rPr>
                          <a:rPr lang="en-US" b="0" i="0" smtClean="0">
                            <a:latin typeface="Cambria Math" panose="02040503050406030204" pitchFamily="18" charset="0"/>
                            <a:ea typeface="Cambria Math" panose="02040503050406030204" pitchFamily="18" charset="0"/>
                          </a:rPr>
                          <m:t>occ</m:t>
                        </m:r>
                      </m:sub>
                    </m:sSub>
                  </m:oMath>
                </a14:m>
                <a:endParaRPr lang="en-US" dirty="0"/>
              </a:p>
              <a:p>
                <a:pPr marL="457200" lvl="1" indent="0">
                  <a:buNone/>
                </a:pPr>
                <a:r>
                  <a:rPr lang="en-US" dirty="0"/>
                  <a:t>The robot’s field of view at pose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T</m:t>
                        </m:r>
                      </m:e>
                      <m:sub>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𝑅</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fov</m:t>
                        </m:r>
                      </m:sub>
                    </m:sSub>
                  </m:oMath>
                </a14:m>
                <a:r>
                  <a:rPr lang="en-US" dirty="0"/>
                  <a:t>(</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a:rPr lang="en-US" i="1">
                            <a:latin typeface="Cambria Math" panose="02040503050406030204" pitchFamily="18" charset="0"/>
                          </a:rPr>
                          <m:t>𝑊</m:t>
                        </m:r>
                        <m:r>
                          <a:rPr lang="en-US" i="1">
                            <a:latin typeface="Cambria Math" panose="02040503050406030204" pitchFamily="18" charset="0"/>
                          </a:rPr>
                          <m:t>,</m:t>
                        </m:r>
                        <m:r>
                          <a:rPr lang="en-US" i="1">
                            <a:latin typeface="Cambria Math" panose="02040503050406030204" pitchFamily="18" charset="0"/>
                          </a:rPr>
                          <m:t>𝑅</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free</m:t>
                        </m:r>
                      </m:sub>
                    </m:sSub>
                  </m:oMath>
                </a14:m>
                <a:endParaRPr lang="en-US" dirty="0"/>
              </a:p>
              <a:p>
                <a:pPr marL="457200" lvl="1" indent="0">
                  <a:buNone/>
                </a:pPr>
                <a:r>
                  <a:rPr lang="en-US" dirty="0"/>
                  <a:t>The so far explored space: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free</m:t>
                            </m:r>
                          </m:sub>
                        </m:sSub>
                      </m:e>
                    </m:acc>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fov</m:t>
                            </m:r>
                          </m:sub>
                        </m:sSub>
                        <m:r>
                          <m:rPr>
                            <m:nor/>
                          </m:rPr>
                          <a:rPr lang="en-US" dirty="0"/>
                          <m:t>(</m:t>
                        </m:r>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a:rPr lang="en-US" i="1">
                                <a:latin typeface="Cambria Math" panose="02040503050406030204" pitchFamily="18" charset="0"/>
                              </a:rPr>
                              <m:t>𝑊</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𝑘</m:t>
                                </m:r>
                              </m:sub>
                            </m:sSub>
                          </m:sub>
                        </m:sSub>
                        <m:r>
                          <a:rPr lang="en-US">
                            <a:latin typeface="Cambria Math" panose="02040503050406030204" pitchFamily="18" charset="0"/>
                          </a:rPr>
                          <m:t>)</m:t>
                        </m:r>
                      </m:e>
                    </m:nary>
                  </m:oMath>
                </a14:m>
                <a:endParaRPr lang="en-US" dirty="0"/>
              </a:p>
              <a:p>
                <a:pPr marL="457200" lvl="1" indent="0">
                  <a:buNone/>
                </a:pPr>
                <a:r>
                  <a:rPr lang="en-US" dirty="0"/>
                  <a:t>Exploration is complete if: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free</m:t>
                                </m:r>
                              </m:sub>
                            </m:sSub>
                          </m:e>
                        </m:acc>
                        <m:r>
                          <a:rPr lang="en-US" b="0" i="1" smtClean="0">
                            <a:latin typeface="Cambria Math" panose="02040503050406030204" pitchFamily="18" charset="0"/>
                          </a:rPr>
                          <m:t>=</m:t>
                        </m:r>
                        <m:r>
                          <a:rPr lang="en-US" i="1">
                            <a:latin typeface="Cambria Math" panose="02040503050406030204" pitchFamily="18" charset="0"/>
                          </a:rPr>
                          <m:t>𝑣</m:t>
                        </m:r>
                      </m:e>
                      <m:sub>
                        <m:r>
                          <m:rPr>
                            <m:sty m:val="p"/>
                          </m:rPr>
                          <a:rPr lang="en-US">
                            <a:latin typeface="Cambria Math" panose="02040503050406030204" pitchFamily="18" charset="0"/>
                          </a:rPr>
                          <m:t>free</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176"/>
                </a:stretch>
              </a:blipFill>
            </p:spPr>
            <p:txBody>
              <a:bodyPr/>
              <a:lstStyle/>
              <a:p>
                <a:r>
                  <a:rPr lang="en-US">
                    <a:noFill/>
                  </a:rPr>
                  <a:t> </a:t>
                </a:r>
              </a:p>
            </p:txBody>
          </p:sp>
        </mc:Fallback>
      </mc:AlternateContent>
    </p:spTree>
    <p:extLst>
      <p:ext uri="{BB962C8B-B14F-4D97-AF65-F5344CB8AC3E}">
        <p14:creationId xmlns:p14="http://schemas.microsoft.com/office/powerpoint/2010/main" val="2688889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Experimental Setup</a:t>
            </a:r>
          </a:p>
        </p:txBody>
      </p:sp>
      <p:sp>
        <p:nvSpPr>
          <p:cNvPr id="3" name="Content Placeholder 2"/>
          <p:cNvSpPr>
            <a:spLocks noGrp="1"/>
          </p:cNvSpPr>
          <p:nvPr>
            <p:ph idx="1"/>
          </p:nvPr>
        </p:nvSpPr>
        <p:spPr/>
        <p:txBody>
          <a:bodyPr/>
          <a:lstStyle/>
          <a:p>
            <a:r>
              <a:rPr lang="en-US" noProof="0" dirty="0"/>
              <a:t>We built an own simulation environment</a:t>
            </a:r>
          </a:p>
          <a:p>
            <a:pPr lvl="1"/>
            <a:r>
              <a:rPr lang="en-US" noProof="0" dirty="0"/>
              <a:t>Basic loop closure functionality</a:t>
            </a:r>
          </a:p>
          <a:p>
            <a:pPr lvl="1"/>
            <a:r>
              <a:rPr lang="en-US" dirty="0"/>
              <a:t>Basic localization functionality</a:t>
            </a:r>
            <a:endParaRPr lang="en-US" noProof="0" dirty="0"/>
          </a:p>
          <a:p>
            <a:r>
              <a:rPr lang="en-US" noProof="0" dirty="0"/>
              <a:t>Simulation of a robot (3 </a:t>
            </a:r>
            <a:r>
              <a:rPr lang="en-US" noProof="0" dirty="0" err="1"/>
              <a:t>DoF</a:t>
            </a:r>
            <a:r>
              <a:rPr lang="en-US" noProof="0" dirty="0"/>
              <a:t>) moving in 2D maps</a:t>
            </a:r>
          </a:p>
          <a:p>
            <a:r>
              <a:rPr lang="en-US" noProof="0" dirty="0"/>
              <a:t>Written in python with </a:t>
            </a:r>
            <a:r>
              <a:rPr lang="en-US" noProof="0" dirty="0" err="1"/>
              <a:t>matplotlib</a:t>
            </a:r>
            <a:r>
              <a:rPr lang="en-US" noProof="0" dirty="0"/>
              <a:t> and </a:t>
            </a:r>
            <a:r>
              <a:rPr lang="en-US" noProof="0" dirty="0" err="1"/>
              <a:t>numpy</a:t>
            </a:r>
            <a:endParaRPr lang="en-US" noProof="0" dirty="0"/>
          </a:p>
          <a:p>
            <a:r>
              <a:rPr lang="en-US" noProof="0" dirty="0"/>
              <a:t>Sensor noise is simulated</a:t>
            </a:r>
          </a:p>
        </p:txBody>
      </p:sp>
    </p:spTree>
    <p:extLst>
      <p:ext uri="{BB962C8B-B14F-4D97-AF65-F5344CB8AC3E}">
        <p14:creationId xmlns:p14="http://schemas.microsoft.com/office/powerpoint/2010/main" val="2198585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Experimental Setup</a:t>
            </a:r>
          </a:p>
        </p:txBody>
      </p:sp>
      <p:sp>
        <p:nvSpPr>
          <p:cNvPr id="3" name="Content Placeholder 2"/>
          <p:cNvSpPr>
            <a:spLocks noGrp="1"/>
          </p:cNvSpPr>
          <p:nvPr>
            <p:ph idx="1"/>
          </p:nvPr>
        </p:nvSpPr>
        <p:spPr/>
        <p:txBody>
          <a:bodyPr/>
          <a:lstStyle/>
          <a:p>
            <a:pPr marL="0" indent="0">
              <a:buNone/>
            </a:pPr>
            <a:r>
              <a:rPr lang="en-US" sz="2800" noProof="0" dirty="0"/>
              <a:t>Evaluation of the representation approach:</a:t>
            </a:r>
          </a:p>
          <a:p>
            <a:r>
              <a:rPr lang="en-US" dirty="0"/>
              <a:t>We run the same exploration also with a grid based representation</a:t>
            </a:r>
          </a:p>
          <a:p>
            <a:r>
              <a:rPr lang="en-US" noProof="0" dirty="0"/>
              <a:t>We determine ground truth (free and occupied cells) from the map</a:t>
            </a:r>
          </a:p>
          <a:p>
            <a:r>
              <a:rPr lang="en-US" noProof="0" dirty="0"/>
              <a:t>At the end of the exploration we compare the explored cells with the ground truth</a:t>
            </a:r>
          </a:p>
          <a:p>
            <a:r>
              <a:rPr lang="en-US" dirty="0"/>
              <a:t>We compare the time the exploration takes with both representations</a:t>
            </a:r>
            <a:endParaRPr lang="en-US" noProof="0" dirty="0"/>
          </a:p>
        </p:txBody>
      </p:sp>
    </p:spTree>
    <p:extLst>
      <p:ext uri="{BB962C8B-B14F-4D97-AF65-F5344CB8AC3E}">
        <p14:creationId xmlns:p14="http://schemas.microsoft.com/office/powerpoint/2010/main" val="4156826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576300"/>
          </a:xfrm>
        </p:spPr>
        <p:txBody>
          <a:bodyPr/>
          <a:lstStyle/>
          <a:p>
            <a:r>
              <a:rPr lang="en-US" noProof="0" dirty="0"/>
              <a:t>Experimental Setup</a:t>
            </a:r>
          </a:p>
        </p:txBody>
      </p:sp>
      <p:sp>
        <p:nvSpPr>
          <p:cNvPr id="3" name="Content Placeholder 2"/>
          <p:cNvSpPr>
            <a:spLocks noGrp="1"/>
          </p:cNvSpPr>
          <p:nvPr>
            <p:ph idx="1"/>
          </p:nvPr>
        </p:nvSpPr>
        <p:spPr>
          <a:xfrm>
            <a:off x="155575" y="764704"/>
            <a:ext cx="8836025" cy="5380855"/>
          </a:xfrm>
        </p:spPr>
        <p:txBody>
          <a:bodyPr/>
          <a:lstStyle/>
          <a:p>
            <a:pPr marL="0" indent="0">
              <a:buNone/>
            </a:pPr>
            <a:r>
              <a:rPr lang="en-US" sz="2800" dirty="0"/>
              <a:t>Simulated maps</a:t>
            </a:r>
            <a:endParaRPr lang="en-US" sz="2800" noProof="0" dirty="0"/>
          </a:p>
        </p:txBody>
      </p:sp>
      <p:pic>
        <p:nvPicPr>
          <p:cNvPr id="5" name="Picture 4">
            <a:extLst>
              <a:ext uri="{FF2B5EF4-FFF2-40B4-BE49-F238E27FC236}">
                <a16:creationId xmlns:a16="http://schemas.microsoft.com/office/drawing/2014/main" id="{121B6E94-7BF4-C64C-BC99-7B1A36B2E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79" y="1340768"/>
            <a:ext cx="2574487" cy="2484276"/>
          </a:xfrm>
          <a:prstGeom prst="rect">
            <a:avLst/>
          </a:prstGeom>
        </p:spPr>
      </p:pic>
      <p:pic>
        <p:nvPicPr>
          <p:cNvPr id="7" name="Picture 6">
            <a:extLst>
              <a:ext uri="{FF2B5EF4-FFF2-40B4-BE49-F238E27FC236}">
                <a16:creationId xmlns:a16="http://schemas.microsoft.com/office/drawing/2014/main" id="{7A648E63-E34E-0F4A-B5BE-1C41BF567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068" y="1347052"/>
            <a:ext cx="2516411" cy="2477992"/>
          </a:xfrm>
          <a:prstGeom prst="rect">
            <a:avLst/>
          </a:prstGeom>
        </p:spPr>
      </p:pic>
      <p:pic>
        <p:nvPicPr>
          <p:cNvPr id="9" name="Picture 8">
            <a:extLst>
              <a:ext uri="{FF2B5EF4-FFF2-40B4-BE49-F238E27FC236}">
                <a16:creationId xmlns:a16="http://schemas.microsoft.com/office/drawing/2014/main" id="{6667663A-3207-E949-967E-4FA85EE6C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4946" y="3861048"/>
            <a:ext cx="3334107" cy="2658933"/>
          </a:xfrm>
          <a:prstGeom prst="rect">
            <a:avLst/>
          </a:prstGeom>
        </p:spPr>
      </p:pic>
    </p:spTree>
    <p:extLst>
      <p:ext uri="{BB962C8B-B14F-4D97-AF65-F5344CB8AC3E}">
        <p14:creationId xmlns:p14="http://schemas.microsoft.com/office/powerpoint/2010/main" val="4240121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Experimental Setup (1 or 2 slides)</a:t>
            </a:r>
          </a:p>
        </p:txBody>
      </p:sp>
      <p:sp>
        <p:nvSpPr>
          <p:cNvPr id="3" name="Content Placeholder 2"/>
          <p:cNvSpPr>
            <a:spLocks noGrp="1"/>
          </p:cNvSpPr>
          <p:nvPr>
            <p:ph idx="1"/>
          </p:nvPr>
        </p:nvSpPr>
        <p:spPr/>
        <p:txBody>
          <a:bodyPr/>
          <a:lstStyle/>
          <a:p>
            <a:r>
              <a:rPr lang="en-US" noProof="0"/>
              <a:t>Simulated and/or real experiments?</a:t>
            </a:r>
          </a:p>
          <a:p>
            <a:r>
              <a:rPr lang="en-US" noProof="0"/>
              <a:t>What platforms (e.g., robots) did you use in the simulated and or real experiments?</a:t>
            </a:r>
          </a:p>
          <a:p>
            <a:r>
              <a:rPr lang="en-US" noProof="0"/>
              <a:t>What pre-existing libraries did you use? Did you make your own?</a:t>
            </a:r>
          </a:p>
          <a:p>
            <a:r>
              <a:rPr lang="en-US" noProof="0"/>
              <a:t>What are the assumptions in each experiments? (e.g., noise free, motion-capture system, planar motion, etc.)</a:t>
            </a:r>
          </a:p>
        </p:txBody>
      </p:sp>
      <p:sp>
        <p:nvSpPr>
          <p:cNvPr id="5" name="TextBox 4"/>
          <p:cNvSpPr txBox="1"/>
          <p:nvPr/>
        </p:nvSpPr>
        <p:spPr>
          <a:xfrm>
            <a:off x="1127640" y="5013176"/>
            <a:ext cx="7008393" cy="830997"/>
          </a:xfrm>
          <a:prstGeom prst="rect">
            <a:avLst/>
          </a:prstGeom>
          <a:solidFill>
            <a:srgbClr val="FF0000"/>
          </a:solidFill>
        </p:spPr>
        <p:txBody>
          <a:bodyPr wrap="none" rtlCol="0">
            <a:spAutoFit/>
          </a:bodyPr>
          <a:lstStyle/>
          <a:p>
            <a:pPr algn="ctr"/>
            <a:r>
              <a:rPr lang="de-CH" b="1">
                <a:latin typeface="Calibri" panose="020F0502020204030204" pitchFamily="34" charset="0"/>
              </a:rPr>
              <a:t>Mandatory</a:t>
            </a:r>
            <a:r>
              <a:rPr lang="de-CH">
                <a:latin typeface="Calibri" panose="020F0502020204030204" pitchFamily="34" charset="0"/>
              </a:rPr>
              <a:t>:</a:t>
            </a:r>
            <a:br>
              <a:rPr lang="de-CH">
                <a:latin typeface="Calibri" panose="020F0502020204030204" pitchFamily="34" charset="0"/>
              </a:rPr>
            </a:br>
            <a:r>
              <a:rPr lang="de-CH">
                <a:latin typeface="Calibri" panose="020F0502020204030204" pitchFamily="34" charset="0"/>
              </a:rPr>
              <a:t>Add pictures and/or videos of your experimental setup</a:t>
            </a:r>
          </a:p>
        </p:txBody>
      </p:sp>
    </p:spTree>
    <p:extLst>
      <p:ext uri="{BB962C8B-B14F-4D97-AF65-F5344CB8AC3E}">
        <p14:creationId xmlns:p14="http://schemas.microsoft.com/office/powerpoint/2010/main" val="40354228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Results (up to 5 slides)</a:t>
            </a:r>
          </a:p>
        </p:txBody>
      </p:sp>
      <p:sp>
        <p:nvSpPr>
          <p:cNvPr id="3" name="Content Placeholder 2"/>
          <p:cNvSpPr>
            <a:spLocks noGrp="1"/>
          </p:cNvSpPr>
          <p:nvPr>
            <p:ph idx="1"/>
          </p:nvPr>
        </p:nvSpPr>
        <p:spPr/>
        <p:txBody>
          <a:bodyPr/>
          <a:lstStyle/>
          <a:p>
            <a:r>
              <a:rPr lang="en-US" noProof="0"/>
              <a:t>List all relevant experimental results </a:t>
            </a:r>
            <a:r>
              <a:rPr lang="en-US"/>
              <a:t>(</a:t>
            </a:r>
            <a:r>
              <a:rPr lang="en-US" noProof="0"/>
              <a:t>both simulated and real)</a:t>
            </a:r>
          </a:p>
          <a:p>
            <a:r>
              <a:rPr lang="en-US" noProof="0"/>
              <a:t>Show plots for each approach</a:t>
            </a:r>
          </a:p>
          <a:p>
            <a:pPr lvl="1"/>
            <a:r>
              <a:rPr lang="en-US" b="1" u="sng" noProof="0"/>
              <a:t>Add legends </a:t>
            </a:r>
            <a:r>
              <a:rPr lang="en-US" noProof="0"/>
              <a:t>and </a:t>
            </a:r>
            <a:r>
              <a:rPr lang="en-US" b="1" u="sng" noProof="0"/>
              <a:t>units</a:t>
            </a:r>
            <a:r>
              <a:rPr lang="en-US" noProof="0"/>
              <a:t>, use large enough fonts!</a:t>
            </a:r>
          </a:p>
          <a:p>
            <a:pPr lvl="1"/>
            <a:r>
              <a:rPr lang="de-CH"/>
              <a:t>If you have simulations, make sure you show them in the noise-free case and with </a:t>
            </a:r>
            <a:r>
              <a:rPr lang="de-CH" err="1"/>
              <a:t>increasing</a:t>
            </a:r>
            <a:r>
              <a:rPr lang="de-CH"/>
              <a:t> </a:t>
            </a:r>
            <a:r>
              <a:rPr lang="de-CH" err="1"/>
              <a:t>noise</a:t>
            </a:r>
            <a:endParaRPr lang="de-CH"/>
          </a:p>
          <a:p>
            <a:r>
              <a:rPr lang="en-US" noProof="0"/>
              <a:t>Comment about each plot:</a:t>
            </a:r>
          </a:p>
          <a:p>
            <a:pPr lvl="1"/>
            <a:r>
              <a:rPr lang="en-US" noProof="0"/>
              <a:t>What does the plot visualize (what are the axes)?</a:t>
            </a:r>
          </a:p>
          <a:p>
            <a:pPr lvl="1"/>
            <a:r>
              <a:rPr lang="en-US" noProof="0"/>
              <a:t>What conclusions can we draw from the data?</a:t>
            </a:r>
          </a:p>
          <a:p>
            <a:pPr lvl="1"/>
            <a:r>
              <a:rPr lang="en-US" noProof="0"/>
              <a:t>Comment on peculiarities:</a:t>
            </a:r>
          </a:p>
          <a:p>
            <a:pPr lvl="2"/>
            <a:r>
              <a:rPr lang="en-US" noProof="0"/>
              <a:t>E.g., glitches on a plot, why?</a:t>
            </a:r>
          </a:p>
          <a:p>
            <a:pPr lvl="2"/>
            <a:r>
              <a:rPr lang="en-US" noProof="0"/>
              <a:t>E.g., the trend of the plot is linear or parabolic, why?</a:t>
            </a:r>
          </a:p>
          <a:p>
            <a:endParaRPr lang="en-US" noProof="0"/>
          </a:p>
        </p:txBody>
      </p:sp>
      <p:sp>
        <p:nvSpPr>
          <p:cNvPr id="5" name="TextBox 4"/>
          <p:cNvSpPr txBox="1"/>
          <p:nvPr/>
        </p:nvSpPr>
        <p:spPr>
          <a:xfrm>
            <a:off x="6867872" y="4710623"/>
            <a:ext cx="2123728" cy="1938992"/>
          </a:xfrm>
          <a:prstGeom prst="rect">
            <a:avLst/>
          </a:prstGeom>
          <a:solidFill>
            <a:srgbClr val="FF0000"/>
          </a:solidFill>
        </p:spPr>
        <p:txBody>
          <a:bodyPr wrap="square" rtlCol="0">
            <a:spAutoFit/>
          </a:bodyPr>
          <a:lstStyle/>
          <a:p>
            <a:pPr algn="ctr"/>
            <a:r>
              <a:rPr lang="de-CH" b="1">
                <a:latin typeface="Calibri" panose="020F0502020204030204" pitchFamily="34" charset="0"/>
              </a:rPr>
              <a:t>Mandatory</a:t>
            </a:r>
            <a:r>
              <a:rPr lang="de-CH">
                <a:latin typeface="Calibri" panose="020F0502020204030204" pitchFamily="34" charset="0"/>
              </a:rPr>
              <a:t>:</a:t>
            </a:r>
            <a:br>
              <a:rPr lang="de-CH">
                <a:latin typeface="Calibri" panose="020F0502020204030204" pitchFamily="34" charset="0"/>
              </a:rPr>
            </a:br>
            <a:r>
              <a:rPr lang="de-CH">
                <a:latin typeface="Calibri" panose="020F0502020204030204" pitchFamily="34" charset="0"/>
              </a:rPr>
              <a:t>Add </a:t>
            </a:r>
            <a:r>
              <a:rPr lang="de-CH" err="1">
                <a:latin typeface="Calibri" panose="020F0502020204030204" pitchFamily="34" charset="0"/>
              </a:rPr>
              <a:t>plots</a:t>
            </a:r>
            <a:r>
              <a:rPr lang="de-CH">
                <a:latin typeface="Calibri" panose="020F0502020204030204" pitchFamily="34" charset="0"/>
              </a:rPr>
              <a:t>/</a:t>
            </a:r>
            <a:r>
              <a:rPr lang="de-CH" err="1">
                <a:latin typeface="Calibri" panose="020F0502020204030204" pitchFamily="34" charset="0"/>
              </a:rPr>
              <a:t>pictures</a:t>
            </a:r>
            <a:r>
              <a:rPr lang="de-CH">
                <a:latin typeface="Calibri" panose="020F0502020204030204" pitchFamily="34" charset="0"/>
              </a:rPr>
              <a:t>/</a:t>
            </a:r>
            <a:r>
              <a:rPr lang="de-CH" err="1">
                <a:latin typeface="Calibri" panose="020F0502020204030204" pitchFamily="34" charset="0"/>
              </a:rPr>
              <a:t>videos</a:t>
            </a:r>
            <a:r>
              <a:rPr lang="de-CH">
                <a:latin typeface="Calibri" panose="020F0502020204030204" pitchFamily="34" charset="0"/>
              </a:rPr>
              <a:t> of </a:t>
            </a:r>
            <a:r>
              <a:rPr lang="de-CH" err="1">
                <a:latin typeface="Calibri" panose="020F0502020204030204" pitchFamily="34" charset="0"/>
              </a:rPr>
              <a:t>your</a:t>
            </a:r>
            <a:r>
              <a:rPr lang="de-CH">
                <a:latin typeface="Calibri" panose="020F0502020204030204" pitchFamily="34" charset="0"/>
              </a:rPr>
              <a:t> </a:t>
            </a:r>
            <a:r>
              <a:rPr lang="de-CH" err="1">
                <a:latin typeface="Calibri" panose="020F0502020204030204" pitchFamily="34" charset="0"/>
              </a:rPr>
              <a:t>experiments</a:t>
            </a:r>
            <a:r>
              <a:rPr lang="de-CH">
                <a:latin typeface="Calibri" panose="020F0502020204030204" pitchFamily="34" charset="0"/>
              </a:rPr>
              <a:t>!</a:t>
            </a:r>
          </a:p>
        </p:txBody>
      </p:sp>
    </p:spTree>
    <p:extLst>
      <p:ext uri="{BB962C8B-B14F-4D97-AF65-F5344CB8AC3E}">
        <p14:creationId xmlns:p14="http://schemas.microsoft.com/office/powerpoint/2010/main" val="4448031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Results (up to 5 slides)</a:t>
            </a:r>
          </a:p>
        </p:txBody>
      </p:sp>
      <p:sp>
        <p:nvSpPr>
          <p:cNvPr id="3" name="Content Placeholder 2"/>
          <p:cNvSpPr>
            <a:spLocks noGrp="1"/>
          </p:cNvSpPr>
          <p:nvPr>
            <p:ph idx="1"/>
          </p:nvPr>
        </p:nvSpPr>
        <p:spPr/>
        <p:txBody>
          <a:bodyPr/>
          <a:lstStyle/>
          <a:p>
            <a:r>
              <a:rPr lang="en-US" noProof="0"/>
              <a:t>List all relevant experimental results </a:t>
            </a:r>
            <a:r>
              <a:rPr lang="en-US"/>
              <a:t>(</a:t>
            </a:r>
            <a:r>
              <a:rPr lang="en-US" noProof="0"/>
              <a:t>both simulated and real)</a:t>
            </a:r>
          </a:p>
          <a:p>
            <a:r>
              <a:rPr lang="en-US" noProof="0"/>
              <a:t>Show plots for each approach</a:t>
            </a:r>
          </a:p>
          <a:p>
            <a:pPr lvl="1"/>
            <a:r>
              <a:rPr lang="en-US" b="1" u="sng" noProof="0"/>
              <a:t>Add legends </a:t>
            </a:r>
            <a:r>
              <a:rPr lang="en-US" noProof="0"/>
              <a:t>and </a:t>
            </a:r>
            <a:r>
              <a:rPr lang="en-US" b="1" u="sng" noProof="0"/>
              <a:t>units</a:t>
            </a:r>
            <a:r>
              <a:rPr lang="en-US" noProof="0"/>
              <a:t>, use large enough fonts!</a:t>
            </a:r>
          </a:p>
          <a:p>
            <a:pPr lvl="1"/>
            <a:r>
              <a:rPr lang="de-CH"/>
              <a:t>If you have simulations, make sure you show them in the noise-free case and with </a:t>
            </a:r>
            <a:r>
              <a:rPr lang="de-CH" err="1"/>
              <a:t>increasing</a:t>
            </a:r>
            <a:r>
              <a:rPr lang="de-CH"/>
              <a:t> </a:t>
            </a:r>
            <a:r>
              <a:rPr lang="de-CH" err="1"/>
              <a:t>noise</a:t>
            </a:r>
            <a:endParaRPr lang="de-CH"/>
          </a:p>
          <a:p>
            <a:r>
              <a:rPr lang="en-US" noProof="0"/>
              <a:t>Comment about each plot:</a:t>
            </a:r>
          </a:p>
          <a:p>
            <a:pPr lvl="1"/>
            <a:r>
              <a:rPr lang="en-US" noProof="0"/>
              <a:t>What does the plot visualize (what are the axes)?</a:t>
            </a:r>
          </a:p>
          <a:p>
            <a:pPr lvl="1"/>
            <a:r>
              <a:rPr lang="en-US" noProof="0"/>
              <a:t>What conclusions can we draw from the data?</a:t>
            </a:r>
          </a:p>
          <a:p>
            <a:pPr lvl="1"/>
            <a:r>
              <a:rPr lang="en-US" noProof="0"/>
              <a:t>Comment on peculiarities:</a:t>
            </a:r>
          </a:p>
          <a:p>
            <a:pPr lvl="2"/>
            <a:r>
              <a:rPr lang="en-US" noProof="0"/>
              <a:t>E.g., glitches on a plot, why?</a:t>
            </a:r>
          </a:p>
          <a:p>
            <a:pPr lvl="2"/>
            <a:r>
              <a:rPr lang="en-US" noProof="0"/>
              <a:t>E.g., the trend of the plot is linear or parabolic, why?</a:t>
            </a:r>
          </a:p>
          <a:p>
            <a:endParaRPr lang="en-US" noProof="0"/>
          </a:p>
        </p:txBody>
      </p:sp>
      <p:sp>
        <p:nvSpPr>
          <p:cNvPr id="5" name="TextBox 4"/>
          <p:cNvSpPr txBox="1"/>
          <p:nvPr/>
        </p:nvSpPr>
        <p:spPr>
          <a:xfrm>
            <a:off x="6867872" y="4710623"/>
            <a:ext cx="2123728" cy="1938992"/>
          </a:xfrm>
          <a:prstGeom prst="rect">
            <a:avLst/>
          </a:prstGeom>
          <a:solidFill>
            <a:srgbClr val="FF0000"/>
          </a:solidFill>
        </p:spPr>
        <p:txBody>
          <a:bodyPr wrap="square" rtlCol="0">
            <a:spAutoFit/>
          </a:bodyPr>
          <a:lstStyle/>
          <a:p>
            <a:pPr algn="ctr"/>
            <a:r>
              <a:rPr lang="de-CH" b="1">
                <a:latin typeface="Calibri" panose="020F0502020204030204" pitchFamily="34" charset="0"/>
              </a:rPr>
              <a:t>Mandatory</a:t>
            </a:r>
            <a:r>
              <a:rPr lang="de-CH">
                <a:latin typeface="Calibri" panose="020F0502020204030204" pitchFamily="34" charset="0"/>
              </a:rPr>
              <a:t>:</a:t>
            </a:r>
            <a:br>
              <a:rPr lang="de-CH">
                <a:latin typeface="Calibri" panose="020F0502020204030204" pitchFamily="34" charset="0"/>
              </a:rPr>
            </a:br>
            <a:r>
              <a:rPr lang="de-CH">
                <a:latin typeface="Calibri" panose="020F0502020204030204" pitchFamily="34" charset="0"/>
              </a:rPr>
              <a:t>Add </a:t>
            </a:r>
            <a:r>
              <a:rPr lang="de-CH" err="1">
                <a:latin typeface="Calibri" panose="020F0502020204030204" pitchFamily="34" charset="0"/>
              </a:rPr>
              <a:t>plots</a:t>
            </a:r>
            <a:r>
              <a:rPr lang="de-CH">
                <a:latin typeface="Calibri" panose="020F0502020204030204" pitchFamily="34" charset="0"/>
              </a:rPr>
              <a:t>/</a:t>
            </a:r>
            <a:r>
              <a:rPr lang="de-CH" err="1">
                <a:latin typeface="Calibri" panose="020F0502020204030204" pitchFamily="34" charset="0"/>
              </a:rPr>
              <a:t>pictures</a:t>
            </a:r>
            <a:r>
              <a:rPr lang="de-CH">
                <a:latin typeface="Calibri" panose="020F0502020204030204" pitchFamily="34" charset="0"/>
              </a:rPr>
              <a:t>/</a:t>
            </a:r>
            <a:r>
              <a:rPr lang="de-CH" err="1">
                <a:latin typeface="Calibri" panose="020F0502020204030204" pitchFamily="34" charset="0"/>
              </a:rPr>
              <a:t>videos</a:t>
            </a:r>
            <a:r>
              <a:rPr lang="de-CH">
                <a:latin typeface="Calibri" panose="020F0502020204030204" pitchFamily="34" charset="0"/>
              </a:rPr>
              <a:t> of </a:t>
            </a:r>
            <a:r>
              <a:rPr lang="de-CH" err="1">
                <a:latin typeface="Calibri" panose="020F0502020204030204" pitchFamily="34" charset="0"/>
              </a:rPr>
              <a:t>your</a:t>
            </a:r>
            <a:r>
              <a:rPr lang="de-CH">
                <a:latin typeface="Calibri" panose="020F0502020204030204" pitchFamily="34" charset="0"/>
              </a:rPr>
              <a:t> </a:t>
            </a:r>
            <a:r>
              <a:rPr lang="de-CH" err="1">
                <a:latin typeface="Calibri" panose="020F0502020204030204" pitchFamily="34" charset="0"/>
              </a:rPr>
              <a:t>experiments</a:t>
            </a:r>
            <a:r>
              <a:rPr lang="de-CH">
                <a:latin typeface="Calibri" panose="020F0502020204030204" pitchFamily="34" charset="0"/>
              </a:rPr>
              <a:t>!</a:t>
            </a:r>
          </a:p>
        </p:txBody>
      </p:sp>
    </p:spTree>
    <p:extLst>
      <p:ext uri="{BB962C8B-B14F-4D97-AF65-F5344CB8AC3E}">
        <p14:creationId xmlns:p14="http://schemas.microsoft.com/office/powerpoint/2010/main" val="1454385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Discussion (1 or 2 slides)</a:t>
            </a:r>
          </a:p>
        </p:txBody>
      </p:sp>
      <p:sp>
        <p:nvSpPr>
          <p:cNvPr id="3" name="Content Placeholder 2"/>
          <p:cNvSpPr>
            <a:spLocks noGrp="1"/>
          </p:cNvSpPr>
          <p:nvPr>
            <p:ph idx="1"/>
          </p:nvPr>
        </p:nvSpPr>
        <p:spPr/>
        <p:txBody>
          <a:bodyPr/>
          <a:lstStyle/>
          <a:p>
            <a:r>
              <a:rPr lang="en-US" noProof="0"/>
              <a:t>Discuss your project: compare your results with the goal you presented in the beginning of the presentation</a:t>
            </a:r>
            <a:endParaRPr lang="en-US" noProof="0">
              <a:solidFill>
                <a:srgbClr val="FF0000"/>
              </a:solidFill>
            </a:endParaRPr>
          </a:p>
          <a:p>
            <a:pPr marL="742950" lvl="2" indent="-342900">
              <a:spcBef>
                <a:spcPts val="800"/>
              </a:spcBef>
              <a:buSzPct val="110000"/>
              <a:buFont typeface="Wingdings" pitchFamily="2" charset="2"/>
              <a:buChar char="Ø"/>
            </a:pPr>
            <a:r>
              <a:rPr lang="en-US"/>
              <a:t>If your project is part of a larger project, which parts did you solve, which are still open?</a:t>
            </a:r>
            <a:endParaRPr lang="en-US" noProof="0">
              <a:solidFill>
                <a:srgbClr val="FF0000"/>
              </a:solidFill>
            </a:endParaRPr>
          </a:p>
          <a:p>
            <a:r>
              <a:rPr lang="en-US" noProof="0"/>
              <a:t>List your achievements!</a:t>
            </a:r>
          </a:p>
          <a:p>
            <a:r>
              <a:rPr lang="en-US" noProof="0"/>
              <a:t>List the limitations of your approach/implementation </a:t>
            </a:r>
            <a:r>
              <a:rPr lang="de-CH"/>
              <a:t>(all systems have simitations!)</a:t>
            </a:r>
            <a:endParaRPr lang="en-US" noProof="0"/>
          </a:p>
          <a:p>
            <a:pPr lvl="1"/>
            <a:r>
              <a:rPr lang="en-US" noProof="0"/>
              <a:t>When does it work?</a:t>
            </a:r>
          </a:p>
          <a:p>
            <a:pPr lvl="1"/>
            <a:r>
              <a:rPr lang="en-US" noProof="0"/>
              <a:t>When does it fail?</a:t>
            </a:r>
          </a:p>
          <a:p>
            <a:pPr lvl="2"/>
            <a:r>
              <a:rPr lang="en-US" noProof="0"/>
              <a:t>Failure is part of the game: do not be afraid to list them!</a:t>
            </a:r>
          </a:p>
          <a:p>
            <a:r>
              <a:rPr lang="en-US" noProof="0"/>
              <a:t>If it does not work, what could be the reasons?</a:t>
            </a:r>
          </a:p>
        </p:txBody>
      </p:sp>
    </p:spTree>
    <p:extLst>
      <p:ext uri="{BB962C8B-B14F-4D97-AF65-F5344CB8AC3E}">
        <p14:creationId xmlns:p14="http://schemas.microsoft.com/office/powerpoint/2010/main" val="3397442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Outlook (1 slide)</a:t>
            </a:r>
          </a:p>
        </p:txBody>
      </p:sp>
      <p:sp>
        <p:nvSpPr>
          <p:cNvPr id="3" name="Content Placeholder 2"/>
          <p:cNvSpPr>
            <a:spLocks noGrp="1"/>
          </p:cNvSpPr>
          <p:nvPr>
            <p:ph idx="1"/>
          </p:nvPr>
        </p:nvSpPr>
        <p:spPr/>
        <p:txBody>
          <a:bodyPr/>
          <a:lstStyle/>
          <a:p>
            <a:r>
              <a:rPr lang="en-US" noProof="0"/>
              <a:t>What are possible extensions of your project?</a:t>
            </a:r>
          </a:p>
          <a:p>
            <a:r>
              <a:rPr lang="en-US" noProof="0"/>
              <a:t>What is the lesson learned?</a:t>
            </a:r>
          </a:p>
          <a:p>
            <a:r>
              <a:rPr lang="en-US" noProof="0"/>
              <a:t>What could be a different approach?</a:t>
            </a:r>
          </a:p>
          <a:p>
            <a:endParaRPr lang="en-US"/>
          </a:p>
          <a:p>
            <a:r>
              <a:rPr lang="en-US" noProof="0"/>
              <a:t>Be </a:t>
            </a:r>
            <a:r>
              <a:rPr lang="en-US"/>
              <a:t>concise here!</a:t>
            </a:r>
            <a:endParaRPr lang="en-US" noProof="0"/>
          </a:p>
        </p:txBody>
      </p:sp>
    </p:spTree>
    <p:extLst>
      <p:ext uri="{BB962C8B-B14F-4D97-AF65-F5344CB8AC3E}">
        <p14:creationId xmlns:p14="http://schemas.microsoft.com/office/powerpoint/2010/main" val="46708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r>
              <a:rPr lang="en-US" dirty="0"/>
              <a:t>How is exploration done?</a:t>
            </a:r>
          </a:p>
          <a:p>
            <a:pPr lvl="1"/>
            <a:r>
              <a:rPr lang="en-US" dirty="0"/>
              <a:t>Mapping the space the robot perceives</a:t>
            </a:r>
          </a:p>
          <a:p>
            <a:pPr lvl="1"/>
            <a:r>
              <a:rPr lang="en-US" dirty="0"/>
              <a:t>Planning where to go next</a:t>
            </a:r>
          </a:p>
        </p:txBody>
      </p:sp>
    </p:spTree>
    <p:extLst>
      <p:ext uri="{BB962C8B-B14F-4D97-AF65-F5344CB8AC3E}">
        <p14:creationId xmlns:p14="http://schemas.microsoft.com/office/powerpoint/2010/main" val="1516556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Motivation/Problem Statement</a:t>
            </a:r>
          </a:p>
        </p:txBody>
      </p:sp>
      <p:sp>
        <p:nvSpPr>
          <p:cNvPr id="3" name="Content Placeholder 2"/>
          <p:cNvSpPr>
            <a:spLocks noGrp="1"/>
          </p:cNvSpPr>
          <p:nvPr>
            <p:ph idx="1"/>
          </p:nvPr>
        </p:nvSpPr>
        <p:spPr/>
        <p:txBody>
          <a:bodyPr/>
          <a:lstStyle/>
          <a:p>
            <a:r>
              <a:rPr lang="en-US" noProof="0" dirty="0"/>
              <a:t>What is exploration?</a:t>
            </a:r>
          </a:p>
          <a:p>
            <a:pPr lvl="1"/>
            <a:r>
              <a:rPr lang="en-US" dirty="0"/>
              <a:t>Building a map from an unknown environment</a:t>
            </a:r>
          </a:p>
          <a:p>
            <a:r>
              <a:rPr lang="en-US" dirty="0"/>
              <a:t>How is exploration done?</a:t>
            </a:r>
          </a:p>
          <a:p>
            <a:pPr lvl="1"/>
            <a:r>
              <a:rPr lang="en-US" b="1" dirty="0"/>
              <a:t>Mapping the space the robot perceives</a:t>
            </a:r>
          </a:p>
          <a:p>
            <a:pPr lvl="1"/>
            <a:r>
              <a:rPr lang="en-US" dirty="0"/>
              <a:t>Planning where to go next</a:t>
            </a:r>
          </a:p>
        </p:txBody>
      </p:sp>
    </p:spTree>
    <p:extLst>
      <p:ext uri="{BB962C8B-B14F-4D97-AF65-F5344CB8AC3E}">
        <p14:creationId xmlns:p14="http://schemas.microsoft.com/office/powerpoint/2010/main" val="3750201207"/>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eth_masterfolie_ethkuppel</Template>
  <TotalTime>1050</TotalTime>
  <Words>2616</Words>
  <Application>Microsoft Macintosh PowerPoint</Application>
  <PresentationFormat>On-screen Show (4:3)</PresentationFormat>
  <Paragraphs>478</Paragraphs>
  <Slides>77</Slides>
  <Notes>25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Cambria Math</vt:lpstr>
      <vt:lpstr>Helvetica</vt:lpstr>
      <vt:lpstr>Times</vt:lpstr>
      <vt:lpstr>Wingdings</vt:lpstr>
      <vt:lpstr>Standarddesign</vt:lpstr>
      <vt:lpstr>PowerPoint Presentation</vt:lpstr>
      <vt:lpstr>Content</vt:lpstr>
      <vt:lpstr>PowerPoint Presentation</vt:lpstr>
      <vt:lpstr>PowerPoint Presentation</vt:lpstr>
      <vt:lpstr>PowerPoint Presentation</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Motivation/Problem Statement</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 (1 or 2 slides)</vt:lpstr>
      <vt:lpstr>Approach - Key properties</vt:lpstr>
      <vt:lpstr>Approach - Polygon based representation</vt:lpstr>
      <vt:lpstr>Approach - Polygon from depth measurements</vt:lpstr>
      <vt:lpstr>Approach - Polygon from depth measurements</vt:lpstr>
      <vt:lpstr>Approach - Polygon from depth measurements</vt:lpstr>
      <vt:lpstr>Approach - Polygon from depth measurements</vt:lpstr>
      <vt:lpstr>Approach - Polygon from depth measurements</vt:lpstr>
      <vt:lpstr>Approach - Polygon from depth measurements</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Polygon based representation</vt:lpstr>
      <vt:lpstr>Approach - Key properties</vt:lpstr>
      <vt:lpstr>Approach - Key properties</vt:lpstr>
      <vt:lpstr>Approach - Key properties</vt:lpstr>
      <vt:lpstr>Approach - Key properties </vt:lpstr>
      <vt:lpstr>Approach - Robustness to drift</vt:lpstr>
      <vt:lpstr>Approach - Robustness to drift</vt:lpstr>
      <vt:lpstr>Approach - Robustness to drift</vt:lpstr>
      <vt:lpstr>Approach - How to merge if it should actually overlap? </vt:lpstr>
      <vt:lpstr>Approach - Key properties</vt:lpstr>
      <vt:lpstr>Approach</vt:lpstr>
      <vt:lpstr>Approach - Limitations of the first approach</vt:lpstr>
      <vt:lpstr>Approach - Limitations of the first approach</vt:lpstr>
      <vt:lpstr>Approach - Limitations of the first approach</vt:lpstr>
      <vt:lpstr>Approach - Limitations of the first approach</vt:lpstr>
      <vt:lpstr>Approach - Limitations of the first approach</vt:lpstr>
      <vt:lpstr>Approach - Limitations of the first approach</vt:lpstr>
      <vt:lpstr>Approach - Limitations of the first approach</vt:lpstr>
      <vt:lpstr>Approach - Limitations of the first approach</vt:lpstr>
      <vt:lpstr>Approach - Local polygons</vt:lpstr>
      <vt:lpstr>Approach - Local polygons</vt:lpstr>
      <vt:lpstr>Approach - Local polygons</vt:lpstr>
      <vt:lpstr>Approach - Local polygons</vt:lpstr>
      <vt:lpstr>Approach (up to 5 slides)</vt:lpstr>
      <vt:lpstr>Experimental Setup</vt:lpstr>
      <vt:lpstr>Experimental Setup</vt:lpstr>
      <vt:lpstr>Experimental Setup</vt:lpstr>
      <vt:lpstr>Experimental Setup (1 or 2 slides)</vt:lpstr>
      <vt:lpstr>Results (up to 5 slides)</vt:lpstr>
      <vt:lpstr>Results (up to 5 slides)</vt:lpstr>
      <vt:lpstr>Discussion (1 or 2 slides)</vt:lpstr>
      <vt:lpstr>Outlook (1 slide)</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 Presentation</dc:title>
  <dc:creator>Davide</dc:creator>
  <cp:lastModifiedBy>ogykmphra1@student.ethz.ch</cp:lastModifiedBy>
  <cp:revision>1123</cp:revision>
  <dcterms:created xsi:type="dcterms:W3CDTF">2006-10-04T12:22:52Z</dcterms:created>
  <dcterms:modified xsi:type="dcterms:W3CDTF">2018-03-30T08:16:58Z</dcterms:modified>
</cp:coreProperties>
</file>